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75" r:id="rId2"/>
    <p:sldId id="342" r:id="rId3"/>
    <p:sldId id="362" r:id="rId4"/>
    <p:sldId id="363" r:id="rId5"/>
    <p:sldId id="398" r:id="rId6"/>
    <p:sldId id="399" r:id="rId7"/>
    <p:sldId id="343" r:id="rId8"/>
    <p:sldId id="344" r:id="rId9"/>
    <p:sldId id="396" r:id="rId10"/>
    <p:sldId id="386" r:id="rId11"/>
    <p:sldId id="353" r:id="rId12"/>
    <p:sldId id="373" r:id="rId13"/>
    <p:sldId id="382" r:id="rId14"/>
    <p:sldId id="397" r:id="rId15"/>
    <p:sldId id="349" r:id="rId16"/>
    <p:sldId id="350" r:id="rId17"/>
    <p:sldId id="352" r:id="rId18"/>
    <p:sldId id="369" r:id="rId19"/>
    <p:sldId id="355" r:id="rId20"/>
    <p:sldId id="359" r:id="rId21"/>
    <p:sldId id="390" r:id="rId22"/>
    <p:sldId id="360" r:id="rId23"/>
    <p:sldId id="361" r:id="rId24"/>
    <p:sldId id="393" r:id="rId25"/>
    <p:sldId id="381" r:id="rId26"/>
    <p:sldId id="377" r:id="rId27"/>
    <p:sldId id="379" r:id="rId28"/>
    <p:sldId id="380" r:id="rId29"/>
    <p:sldId id="351" r:id="rId30"/>
    <p:sldId id="347" r:id="rId31"/>
    <p:sldId id="383" r:id="rId32"/>
    <p:sldId id="378" r:id="rId33"/>
    <p:sldId id="384" r:id="rId34"/>
    <p:sldId id="358" r:id="rId35"/>
    <p:sldId id="389" r:id="rId36"/>
    <p:sldId id="354" r:id="rId37"/>
    <p:sldId id="356" r:id="rId38"/>
    <p:sldId id="357" r:id="rId39"/>
    <p:sldId id="364" r:id="rId40"/>
    <p:sldId id="365" r:id="rId41"/>
    <p:sldId id="366" r:id="rId42"/>
    <p:sldId id="367" r:id="rId43"/>
    <p:sldId id="371" r:id="rId44"/>
    <p:sldId id="368" r:id="rId45"/>
    <p:sldId id="372" r:id="rId46"/>
    <p:sldId id="374" r:id="rId47"/>
    <p:sldId id="375" r:id="rId48"/>
    <p:sldId id="370" r:id="rId49"/>
    <p:sldId id="376" r:id="rId50"/>
    <p:sldId id="394" r:id="rId51"/>
    <p:sldId id="39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6" autoAdjust="0"/>
    <p:restoredTop sz="94660"/>
  </p:normalViewPr>
  <p:slideViewPr>
    <p:cSldViewPr snapToGrid="0">
      <p:cViewPr varScale="1">
        <p:scale>
          <a:sx n="79" d="100"/>
          <a:sy n="79" d="100"/>
        </p:scale>
        <p:origin x="406"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7D09A-089B-49AD-9380-9EDF59B0FA35}" type="datetimeFigureOut">
              <a:rPr lang="en-US" smtClean="0"/>
              <a:t>7/17/2024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07A2E-B268-4E9D-8DE0-397499F5C20F}" type="slidenum">
              <a:rPr lang="en-US" smtClean="0"/>
              <a:t>‹#›</a:t>
            </a:fld>
            <a:endParaRPr lang="en-US"/>
          </a:p>
        </p:txBody>
      </p:sp>
    </p:spTree>
    <p:extLst>
      <p:ext uri="{BB962C8B-B14F-4D97-AF65-F5344CB8AC3E}">
        <p14:creationId xmlns:p14="http://schemas.microsoft.com/office/powerpoint/2010/main" val="2826990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8804-A071-4B92-B9AF-68425EDD7D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055CFA-9F4D-4829-BE6A-3070A58019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D527CF-2C12-402C-AD56-D9DEA7BDC8B5}"/>
              </a:ext>
            </a:extLst>
          </p:cNvPr>
          <p:cNvSpPr>
            <a:spLocks noGrp="1"/>
          </p:cNvSpPr>
          <p:nvPr>
            <p:ph type="dt" sz="half" idx="10"/>
          </p:nvPr>
        </p:nvSpPr>
        <p:spPr/>
        <p:txBody>
          <a:bodyPr/>
          <a:lstStyle/>
          <a:p>
            <a:fld id="{66F7C53C-E5B1-464F-8287-06D868EDC1EC}" type="datetimeFigureOut">
              <a:rPr lang="en-US" smtClean="0"/>
              <a:t>7/17/2024</a:t>
            </a:fld>
            <a:endParaRPr lang="en-US"/>
          </a:p>
        </p:txBody>
      </p:sp>
      <p:sp>
        <p:nvSpPr>
          <p:cNvPr id="5" name="Footer Placeholder 4">
            <a:extLst>
              <a:ext uri="{FF2B5EF4-FFF2-40B4-BE49-F238E27FC236}">
                <a16:creationId xmlns:a16="http://schemas.microsoft.com/office/drawing/2014/main" id="{300DF055-3FC3-4176-9A5B-321D0B4C81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437DE2-8AC7-47FA-B1CE-B05032BCCA8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915094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0F65D-3EE5-44AC-957C-DB198D650C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EB429F-5A46-4CFD-A47A-3CE65CAF6F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800A6-AED8-468B-AF32-E4315378DA29}"/>
              </a:ext>
            </a:extLst>
          </p:cNvPr>
          <p:cNvSpPr>
            <a:spLocks noGrp="1"/>
          </p:cNvSpPr>
          <p:nvPr>
            <p:ph type="dt" sz="half" idx="10"/>
          </p:nvPr>
        </p:nvSpPr>
        <p:spPr/>
        <p:txBody>
          <a:bodyPr/>
          <a:lstStyle/>
          <a:p>
            <a:fld id="{66F7C53C-E5B1-464F-8287-06D868EDC1EC}" type="datetimeFigureOut">
              <a:rPr lang="en-US" smtClean="0"/>
              <a:t>7/17/2024</a:t>
            </a:fld>
            <a:endParaRPr lang="en-US"/>
          </a:p>
        </p:txBody>
      </p:sp>
      <p:sp>
        <p:nvSpPr>
          <p:cNvPr id="5" name="Footer Placeholder 4">
            <a:extLst>
              <a:ext uri="{FF2B5EF4-FFF2-40B4-BE49-F238E27FC236}">
                <a16:creationId xmlns:a16="http://schemas.microsoft.com/office/drawing/2014/main" id="{989A0147-4FCA-488E-AC17-A32F1CEAA5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46397-E941-4EBF-BFF9-20FF3DDE87C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547541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85C7EA-397F-41CD-BF7A-DAB0760EDE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608832-A967-4BBC-B370-F9B8876E61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DF700-3F70-488B-8A52-6A2F48A921DB}"/>
              </a:ext>
            </a:extLst>
          </p:cNvPr>
          <p:cNvSpPr>
            <a:spLocks noGrp="1"/>
          </p:cNvSpPr>
          <p:nvPr>
            <p:ph type="dt" sz="half" idx="10"/>
          </p:nvPr>
        </p:nvSpPr>
        <p:spPr/>
        <p:txBody>
          <a:bodyPr/>
          <a:lstStyle/>
          <a:p>
            <a:fld id="{66F7C53C-E5B1-464F-8287-06D868EDC1EC}" type="datetimeFigureOut">
              <a:rPr lang="en-US" smtClean="0"/>
              <a:t>7/17/2024</a:t>
            </a:fld>
            <a:endParaRPr lang="en-US"/>
          </a:p>
        </p:txBody>
      </p:sp>
      <p:sp>
        <p:nvSpPr>
          <p:cNvPr id="5" name="Footer Placeholder 4">
            <a:extLst>
              <a:ext uri="{FF2B5EF4-FFF2-40B4-BE49-F238E27FC236}">
                <a16:creationId xmlns:a16="http://schemas.microsoft.com/office/drawing/2014/main" id="{69FEBA5F-1D49-4923-852C-97DF291455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794C16-D0E5-4423-8BB9-F5F7F6868000}"/>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222161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D64FE-8D94-451A-B9B1-2B3FC74AF8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FF242-1891-4C9F-B7CE-92975FAD2D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D6CB4-303C-46C9-B655-BB2D0C606585}"/>
              </a:ext>
            </a:extLst>
          </p:cNvPr>
          <p:cNvSpPr>
            <a:spLocks noGrp="1"/>
          </p:cNvSpPr>
          <p:nvPr>
            <p:ph type="dt" sz="half" idx="10"/>
          </p:nvPr>
        </p:nvSpPr>
        <p:spPr/>
        <p:txBody>
          <a:bodyPr/>
          <a:lstStyle/>
          <a:p>
            <a:fld id="{66F7C53C-E5B1-464F-8287-06D868EDC1EC}" type="datetimeFigureOut">
              <a:rPr lang="en-US" smtClean="0"/>
              <a:t>7/17/2024</a:t>
            </a:fld>
            <a:endParaRPr lang="en-US"/>
          </a:p>
        </p:txBody>
      </p:sp>
      <p:sp>
        <p:nvSpPr>
          <p:cNvPr id="5" name="Footer Placeholder 4">
            <a:extLst>
              <a:ext uri="{FF2B5EF4-FFF2-40B4-BE49-F238E27FC236}">
                <a16:creationId xmlns:a16="http://schemas.microsoft.com/office/drawing/2014/main" id="{CB368801-37C5-4EF3-9D1F-7DF93D47C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BC0C7-625C-4F1A-BC7F-916EE8241AF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75076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A7B16-8045-4095-8759-74F7D5A2A6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0E91B0-988D-4C53-B62B-3F5F7E6EB3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6C432A-4106-4ACA-BCA9-52BA2570DCDD}"/>
              </a:ext>
            </a:extLst>
          </p:cNvPr>
          <p:cNvSpPr>
            <a:spLocks noGrp="1"/>
          </p:cNvSpPr>
          <p:nvPr>
            <p:ph type="dt" sz="half" idx="10"/>
          </p:nvPr>
        </p:nvSpPr>
        <p:spPr/>
        <p:txBody>
          <a:bodyPr/>
          <a:lstStyle/>
          <a:p>
            <a:fld id="{66F7C53C-E5B1-464F-8287-06D868EDC1EC}" type="datetimeFigureOut">
              <a:rPr lang="en-US" smtClean="0"/>
              <a:t>7/17/2024</a:t>
            </a:fld>
            <a:endParaRPr lang="en-US"/>
          </a:p>
        </p:txBody>
      </p:sp>
      <p:sp>
        <p:nvSpPr>
          <p:cNvPr id="5" name="Footer Placeholder 4">
            <a:extLst>
              <a:ext uri="{FF2B5EF4-FFF2-40B4-BE49-F238E27FC236}">
                <a16:creationId xmlns:a16="http://schemas.microsoft.com/office/drawing/2014/main" id="{8F5563FB-6E91-45AA-AE40-4B2F1671D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E3080-B9FA-4646-A663-A4EB811BC371}"/>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8514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F6E18-A428-4965-A6F9-1AF1823C30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8B806F-67CA-4311-8CB3-FCA2554079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933BB0-DDC5-450A-A47C-E9DE166AA9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903003-3ADF-413B-BBDC-52B36173BE5D}"/>
              </a:ext>
            </a:extLst>
          </p:cNvPr>
          <p:cNvSpPr>
            <a:spLocks noGrp="1"/>
          </p:cNvSpPr>
          <p:nvPr>
            <p:ph type="dt" sz="half" idx="10"/>
          </p:nvPr>
        </p:nvSpPr>
        <p:spPr/>
        <p:txBody>
          <a:bodyPr/>
          <a:lstStyle/>
          <a:p>
            <a:fld id="{66F7C53C-E5B1-464F-8287-06D868EDC1EC}" type="datetimeFigureOut">
              <a:rPr lang="en-US" smtClean="0"/>
              <a:t>7/17/2024</a:t>
            </a:fld>
            <a:endParaRPr lang="en-US"/>
          </a:p>
        </p:txBody>
      </p:sp>
      <p:sp>
        <p:nvSpPr>
          <p:cNvPr id="6" name="Footer Placeholder 5">
            <a:extLst>
              <a:ext uri="{FF2B5EF4-FFF2-40B4-BE49-F238E27FC236}">
                <a16:creationId xmlns:a16="http://schemas.microsoft.com/office/drawing/2014/main" id="{6C85880C-1EF7-4DD6-B019-B800FC9A2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E7B67-C300-4A62-B7D5-8D154DA4AE12}"/>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9340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030E-1B94-4EC6-B993-A4ECE79A4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635279-9C17-4A5A-A2FE-A7B589285D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F2DCAC-1049-4688-8ADC-A271931C0B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FEFDB2-0EF3-49F7-94E8-A56EDCB2E1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AABB9E-145F-4502-899D-F31A6A50D8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D1219B-C450-402A-A88A-0F773AF17663}"/>
              </a:ext>
            </a:extLst>
          </p:cNvPr>
          <p:cNvSpPr>
            <a:spLocks noGrp="1"/>
          </p:cNvSpPr>
          <p:nvPr>
            <p:ph type="dt" sz="half" idx="10"/>
          </p:nvPr>
        </p:nvSpPr>
        <p:spPr/>
        <p:txBody>
          <a:bodyPr/>
          <a:lstStyle/>
          <a:p>
            <a:fld id="{66F7C53C-E5B1-464F-8287-06D868EDC1EC}" type="datetimeFigureOut">
              <a:rPr lang="en-US" smtClean="0"/>
              <a:t>7/17/2024</a:t>
            </a:fld>
            <a:endParaRPr lang="en-US"/>
          </a:p>
        </p:txBody>
      </p:sp>
      <p:sp>
        <p:nvSpPr>
          <p:cNvPr id="8" name="Footer Placeholder 7">
            <a:extLst>
              <a:ext uri="{FF2B5EF4-FFF2-40B4-BE49-F238E27FC236}">
                <a16:creationId xmlns:a16="http://schemas.microsoft.com/office/drawing/2014/main" id="{D28157EF-AC9A-4342-BDEF-5AA2E13FCF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1E6CD9-C2CA-44F0-A634-1FED9858373C}"/>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112505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F051-BABB-4920-B92E-323A22B114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35C63E-C311-430B-9E2E-A802B2A3AEF0}"/>
              </a:ext>
            </a:extLst>
          </p:cNvPr>
          <p:cNvSpPr>
            <a:spLocks noGrp="1"/>
          </p:cNvSpPr>
          <p:nvPr>
            <p:ph type="dt" sz="half" idx="10"/>
          </p:nvPr>
        </p:nvSpPr>
        <p:spPr/>
        <p:txBody>
          <a:bodyPr/>
          <a:lstStyle/>
          <a:p>
            <a:fld id="{66F7C53C-E5B1-464F-8287-06D868EDC1EC}" type="datetimeFigureOut">
              <a:rPr lang="en-US" smtClean="0"/>
              <a:t>7/17/2024</a:t>
            </a:fld>
            <a:endParaRPr lang="en-US"/>
          </a:p>
        </p:txBody>
      </p:sp>
      <p:sp>
        <p:nvSpPr>
          <p:cNvPr id="4" name="Footer Placeholder 3">
            <a:extLst>
              <a:ext uri="{FF2B5EF4-FFF2-40B4-BE49-F238E27FC236}">
                <a16:creationId xmlns:a16="http://schemas.microsoft.com/office/drawing/2014/main" id="{4C5EED7D-A47E-45C2-9C06-3AE5E75F54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885F1-FDB9-40F5-A2DB-BA933D901F7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4014287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9A557-C321-417E-A0CA-076652B9BCB5}"/>
              </a:ext>
            </a:extLst>
          </p:cNvPr>
          <p:cNvSpPr>
            <a:spLocks noGrp="1"/>
          </p:cNvSpPr>
          <p:nvPr>
            <p:ph type="dt" sz="half" idx="10"/>
          </p:nvPr>
        </p:nvSpPr>
        <p:spPr/>
        <p:txBody>
          <a:bodyPr/>
          <a:lstStyle/>
          <a:p>
            <a:fld id="{66F7C53C-E5B1-464F-8287-06D868EDC1EC}" type="datetimeFigureOut">
              <a:rPr lang="en-US" smtClean="0"/>
              <a:t>7/17/2024</a:t>
            </a:fld>
            <a:endParaRPr lang="en-US"/>
          </a:p>
        </p:txBody>
      </p:sp>
      <p:sp>
        <p:nvSpPr>
          <p:cNvPr id="3" name="Footer Placeholder 2">
            <a:extLst>
              <a:ext uri="{FF2B5EF4-FFF2-40B4-BE49-F238E27FC236}">
                <a16:creationId xmlns:a16="http://schemas.microsoft.com/office/drawing/2014/main" id="{3D686801-680C-4BCB-A9BA-B0E27D26EE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FEBD29-26F6-404C-9BE4-E6F6B29C509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358636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E398F-318B-4E07-8BDA-E601347EAF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7DEEED-6A36-47DE-96F8-B47491A31F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F9EE6E-839D-4213-A3CF-EAC924A61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3F9BE0-169F-4D0B-9E7F-469D236F7CB2}"/>
              </a:ext>
            </a:extLst>
          </p:cNvPr>
          <p:cNvSpPr>
            <a:spLocks noGrp="1"/>
          </p:cNvSpPr>
          <p:nvPr>
            <p:ph type="dt" sz="half" idx="10"/>
          </p:nvPr>
        </p:nvSpPr>
        <p:spPr/>
        <p:txBody>
          <a:bodyPr/>
          <a:lstStyle/>
          <a:p>
            <a:fld id="{66F7C53C-E5B1-464F-8287-06D868EDC1EC}" type="datetimeFigureOut">
              <a:rPr lang="en-US" smtClean="0"/>
              <a:t>7/17/2024</a:t>
            </a:fld>
            <a:endParaRPr lang="en-US"/>
          </a:p>
        </p:txBody>
      </p:sp>
      <p:sp>
        <p:nvSpPr>
          <p:cNvPr id="6" name="Footer Placeholder 5">
            <a:extLst>
              <a:ext uri="{FF2B5EF4-FFF2-40B4-BE49-F238E27FC236}">
                <a16:creationId xmlns:a16="http://schemas.microsoft.com/office/drawing/2014/main" id="{64CDC1E2-823B-441E-8CA6-7EB73C2B7D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75350-4423-4556-AF38-780ABC9DF8A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404859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F18A-F093-4A35-A1EF-BBB839E554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220ECE-C950-43AA-8908-01545C17AB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846F7A-CD9E-405F-AF06-9BD9F0E747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20E242-540E-42A8-A1B5-A5F9FF267858}"/>
              </a:ext>
            </a:extLst>
          </p:cNvPr>
          <p:cNvSpPr>
            <a:spLocks noGrp="1"/>
          </p:cNvSpPr>
          <p:nvPr>
            <p:ph type="dt" sz="half" idx="10"/>
          </p:nvPr>
        </p:nvSpPr>
        <p:spPr/>
        <p:txBody>
          <a:bodyPr/>
          <a:lstStyle/>
          <a:p>
            <a:fld id="{66F7C53C-E5B1-464F-8287-06D868EDC1EC}" type="datetimeFigureOut">
              <a:rPr lang="en-US" smtClean="0"/>
              <a:t>7/17/2024</a:t>
            </a:fld>
            <a:endParaRPr lang="en-US"/>
          </a:p>
        </p:txBody>
      </p:sp>
      <p:sp>
        <p:nvSpPr>
          <p:cNvPr id="6" name="Footer Placeholder 5">
            <a:extLst>
              <a:ext uri="{FF2B5EF4-FFF2-40B4-BE49-F238E27FC236}">
                <a16:creationId xmlns:a16="http://schemas.microsoft.com/office/drawing/2014/main" id="{8A48117E-B658-4CA9-AC8C-E858462937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2EBBFD-2C00-44D5-96D8-E5587C70D035}"/>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853868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E758AD-FB2B-4FD9-9028-DE0ADFE20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FBF206-F2A4-48F4-BD38-F7558694B6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2B2E0-C620-48A1-AC6B-EEC6354167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F7C53C-E5B1-464F-8287-06D868EDC1EC}" type="datetimeFigureOut">
              <a:rPr lang="en-US" smtClean="0"/>
              <a:t>7/17/2024</a:t>
            </a:fld>
            <a:endParaRPr lang="en-US"/>
          </a:p>
        </p:txBody>
      </p:sp>
      <p:sp>
        <p:nvSpPr>
          <p:cNvPr id="5" name="Footer Placeholder 4">
            <a:extLst>
              <a:ext uri="{FF2B5EF4-FFF2-40B4-BE49-F238E27FC236}">
                <a16:creationId xmlns:a16="http://schemas.microsoft.com/office/drawing/2014/main" id="{DF6F4425-4E37-4B18-937D-8599C8507B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5BD858-062B-4A7E-89EC-D889597B81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132259-DE83-4734-84FD-B90D4D442179}" type="slidenum">
              <a:rPr lang="en-US" smtClean="0"/>
              <a:t>‹#›</a:t>
            </a:fld>
            <a:endParaRPr lang="en-US"/>
          </a:p>
        </p:txBody>
      </p:sp>
    </p:spTree>
    <p:extLst>
      <p:ext uri="{BB962C8B-B14F-4D97-AF65-F5344CB8AC3E}">
        <p14:creationId xmlns:p14="http://schemas.microsoft.com/office/powerpoint/2010/main" val="3060776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researchgate.net/publication/326621799_Perturb_and_Combine_to_Identify_Influential_Spreaders_in_Real-World_Network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sites.google.com/site/bsmithactivity3/betweenness-centrality"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pnas.org/content/101/suppl_1/5200"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thehindu.com/children/zuses-z3-the-worlds-first-programmable-computer/article68124622.ece" TargetMode="External"/><Relationship Id="rId2" Type="http://schemas.openxmlformats.org/officeDocument/2006/relationships/hyperlink" Target="https://en.wikipedia.org/wiki/Konrad_Zuse"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aima.cs.berkeley.edu/"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ndres.me/post/facebook-graph-network/"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pdf/2304.00501.pdf" TargetMode="External"/><Relationship Id="rId2" Type="http://schemas.openxmlformats.org/officeDocument/2006/relationships/hyperlink" Target="https://www.elsevier.com/products/scopus"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301659" y="695131"/>
            <a:ext cx="11693950" cy="2973777"/>
          </a:xfrm>
        </p:spPr>
        <p:txBody>
          <a:bodyPr>
            <a:normAutofit fontScale="90000"/>
          </a:bodyPr>
          <a:lstStyle/>
          <a:p>
            <a:r>
              <a:rPr lang="en-US" dirty="0">
                <a:latin typeface="+mn-lt"/>
              </a:rPr>
              <a:t>CSCI E-96</a:t>
            </a:r>
            <a:br>
              <a:rPr lang="en-US" dirty="0">
                <a:latin typeface="+mn-lt"/>
              </a:rPr>
            </a:br>
            <a:r>
              <a:rPr lang="en-US" dirty="0">
                <a:latin typeface="+mn-lt"/>
              </a:rPr>
              <a:t>Data Mining, Exploration and</a:t>
            </a:r>
            <a:br>
              <a:rPr lang="en-US" dirty="0">
                <a:latin typeface="+mn-lt"/>
              </a:rPr>
            </a:br>
            <a:r>
              <a:rPr lang="en-US" dirty="0">
                <a:latin typeface="+mn-lt"/>
              </a:rPr>
              <a:t>Discovery</a:t>
            </a:r>
            <a:br>
              <a:rPr lang="en-US" dirty="0">
                <a:latin typeface="+mn-lt"/>
              </a:rPr>
            </a:br>
            <a:r>
              <a:rPr lang="en-US" dirty="0">
                <a:latin typeface="+mn-lt"/>
              </a:rPr>
              <a:t>Social Network Analysis</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523999" y="3835092"/>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5950" y="4619819"/>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8636C8FC-9C07-4DFA-B141-EBF94D41D6A9}"/>
              </a:ext>
            </a:extLst>
          </p:cNvPr>
          <p:cNvSpPr txBox="1">
            <a:spLocks/>
          </p:cNvSpPr>
          <p:nvPr/>
        </p:nvSpPr>
        <p:spPr>
          <a:xfrm>
            <a:off x="1524000" y="6363896"/>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00" dirty="0"/>
              <a:t>Copyright 2021, 2022, 2023, 2024, Stephen F Elston. All rights reserved.</a:t>
            </a:r>
          </a:p>
          <a:p>
            <a:endParaRPr lang="en-US" dirty="0"/>
          </a:p>
        </p:txBody>
      </p:sp>
    </p:spTree>
    <p:extLst>
      <p:ext uri="{BB962C8B-B14F-4D97-AF65-F5344CB8AC3E}">
        <p14:creationId xmlns:p14="http://schemas.microsoft.com/office/powerpoint/2010/main" val="1365056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dirty="0"/>
              <a:t>Spectral modularity decomposition</a:t>
            </a:r>
          </a:p>
          <a:p>
            <a:endParaRPr lang="en-US" dirty="0"/>
          </a:p>
          <a:p>
            <a:endParaRPr lang="en-US" dirty="0"/>
          </a:p>
        </p:txBody>
      </p:sp>
    </p:spTree>
    <p:extLst>
      <p:ext uri="{BB962C8B-B14F-4D97-AF65-F5344CB8AC3E}">
        <p14:creationId xmlns:p14="http://schemas.microsoft.com/office/powerpoint/2010/main" val="397645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Pitfalls in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Unsupervised learning of community structure has pitfalls </a:t>
            </a:r>
          </a:p>
          <a:p>
            <a:r>
              <a:rPr lang="en-US" dirty="0"/>
              <a:t>No hard definitions or thresholds</a:t>
            </a:r>
          </a:p>
          <a:p>
            <a:pPr lvl="1"/>
            <a:r>
              <a:rPr lang="en-US" dirty="0"/>
              <a:t>How can you define dense? </a:t>
            </a:r>
          </a:p>
          <a:p>
            <a:pPr lvl="1"/>
            <a:r>
              <a:rPr lang="en-US" dirty="0"/>
              <a:t>How dense is a core? </a:t>
            </a:r>
          </a:p>
          <a:p>
            <a:r>
              <a:rPr lang="en-US" dirty="0"/>
              <a:t>How many communities are there? </a:t>
            </a:r>
          </a:p>
          <a:p>
            <a:pPr lvl="1"/>
            <a:r>
              <a:rPr lang="en-US" dirty="0"/>
              <a:t>Communities may have </a:t>
            </a:r>
            <a:r>
              <a:rPr lang="en-US" b="1" dirty="0"/>
              <a:t>subcommunities</a:t>
            </a:r>
            <a:r>
              <a:rPr lang="en-US" dirty="0"/>
              <a:t>   </a:t>
            </a:r>
          </a:p>
          <a:p>
            <a:r>
              <a:rPr lang="en-US" dirty="0"/>
              <a:t>Communities may overlap – not independent or unique</a:t>
            </a:r>
          </a:p>
          <a:p>
            <a:pPr lvl="1"/>
            <a:r>
              <a:rPr lang="en-US" dirty="0"/>
              <a:t>Example: members of two clubs </a:t>
            </a:r>
          </a:p>
          <a:p>
            <a:pPr lvl="1"/>
            <a:r>
              <a:rPr lang="en-US" dirty="0"/>
              <a:t>Example: people in occupations and members of political parties  </a:t>
            </a:r>
          </a:p>
          <a:p>
            <a:r>
              <a:rPr lang="en-US" dirty="0"/>
              <a:t>Evaluation is never fully objective </a:t>
            </a:r>
          </a:p>
          <a:p>
            <a:endParaRPr lang="en-US" dirty="0"/>
          </a:p>
        </p:txBody>
      </p:sp>
    </p:spTree>
    <p:extLst>
      <p:ext uri="{BB962C8B-B14F-4D97-AF65-F5344CB8AC3E}">
        <p14:creationId xmlns:p14="http://schemas.microsoft.com/office/powerpoint/2010/main" val="3737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Find highly connected nodes at center or core of communities </a:t>
            </a:r>
          </a:p>
          <a:p>
            <a:r>
              <a:rPr lang="en-US" dirty="0"/>
              <a:t>These highly connected nodes are </a:t>
            </a:r>
            <a:r>
              <a:rPr lang="en-US" b="1" dirty="0"/>
              <a:t>influential</a:t>
            </a:r>
            <a:r>
              <a:rPr lang="en-US" dirty="0"/>
              <a:t> in the community</a:t>
            </a:r>
          </a:p>
          <a:p>
            <a:r>
              <a:rPr lang="en-US" dirty="0"/>
              <a:t>Consider the spread of information in a social network </a:t>
            </a:r>
          </a:p>
          <a:p>
            <a:pPr lvl="1"/>
            <a:r>
              <a:rPr lang="en-US" dirty="0"/>
              <a:t>Messages with the information travel from node to node </a:t>
            </a:r>
          </a:p>
          <a:p>
            <a:pPr lvl="1"/>
            <a:r>
              <a:rPr lang="en-US" dirty="0"/>
              <a:t>Nodes with stronger connections to the community disseminate messages more effectively  </a:t>
            </a:r>
          </a:p>
          <a:p>
            <a:pPr lvl="1"/>
            <a:r>
              <a:rPr lang="en-US" dirty="0"/>
              <a:t>These strongly connected nodes are considered </a:t>
            </a:r>
            <a:r>
              <a:rPr lang="en-US" b="1" dirty="0"/>
              <a:t>influential </a:t>
            </a:r>
          </a:p>
          <a:p>
            <a:r>
              <a:rPr lang="en-US" dirty="0"/>
              <a:t>We measure a node’s influence in a social network by its </a:t>
            </a:r>
            <a:r>
              <a:rPr lang="en-US" b="1" dirty="0"/>
              <a:t>centrality</a:t>
            </a:r>
          </a:p>
          <a:p>
            <a:endParaRPr lang="en-US" dirty="0"/>
          </a:p>
        </p:txBody>
      </p:sp>
    </p:spTree>
    <p:extLst>
      <p:ext uri="{BB962C8B-B14F-4D97-AF65-F5344CB8AC3E}">
        <p14:creationId xmlns:p14="http://schemas.microsoft.com/office/powerpoint/2010/main" val="17789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dirty="0"/>
              <a:t>Core nodes have </a:t>
            </a:r>
            <a:r>
              <a:rPr lang="en-US" b="1" dirty="0"/>
              <a:t>high centrality </a:t>
            </a:r>
          </a:p>
          <a:p>
            <a:r>
              <a:rPr lang="en-US" b="1" dirty="0"/>
              <a:t>Kratz centrality </a:t>
            </a:r>
            <a:r>
              <a:rPr lang="en-US" dirty="0"/>
              <a:t>is an example of a centrally metric</a:t>
            </a:r>
            <a:endParaRPr lang="en-US" b="1" dirty="0"/>
          </a:p>
          <a:p>
            <a:pPr lvl="1"/>
            <a:r>
              <a:rPr lang="en-US" dirty="0"/>
              <a:t>We worked with Kratz centrality as a basis of web search </a:t>
            </a:r>
          </a:p>
          <a:p>
            <a:pPr lvl="1"/>
            <a:r>
              <a:rPr lang="en-US" dirty="0"/>
              <a:t>Kratz centrality found by </a:t>
            </a:r>
            <a:r>
              <a:rPr lang="en-US" b="1" dirty="0"/>
              <a:t>random walk </a:t>
            </a:r>
            <a:r>
              <a:rPr lang="en-US" dirty="0"/>
              <a:t>on the graph </a:t>
            </a:r>
          </a:p>
          <a:p>
            <a:r>
              <a:rPr lang="en-US" b="1" dirty="0"/>
              <a:t>Closeness centrality </a:t>
            </a:r>
            <a:r>
              <a:rPr lang="en-US" dirty="0"/>
              <a:t>is the </a:t>
            </a:r>
            <a:r>
              <a:rPr lang="en-US" b="1" dirty="0"/>
              <a:t>average inverse distance </a:t>
            </a:r>
            <a:r>
              <a:rPr lang="en-US" dirty="0"/>
              <a:t>from a node to all other nodes in a graph component </a:t>
            </a:r>
          </a:p>
          <a:p>
            <a:endParaRPr lang="en-US" dirty="0"/>
          </a:p>
          <a:p>
            <a:endParaRPr lang="en-US" dirty="0"/>
          </a:p>
        </p:txBody>
      </p:sp>
    </p:spTree>
    <p:extLst>
      <p:ext uri="{BB962C8B-B14F-4D97-AF65-F5344CB8AC3E}">
        <p14:creationId xmlns:p14="http://schemas.microsoft.com/office/powerpoint/2010/main" val="236491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b="1" dirty="0"/>
                  <a:t>Fully connected </a:t>
                </a:r>
                <a:r>
                  <a:rPr lang="en-US" dirty="0"/>
                  <a:t>portions of graphs are called </a:t>
                </a:r>
                <a:r>
                  <a:rPr lang="en-US" b="1" dirty="0"/>
                  <a:t>cliques</a:t>
                </a:r>
                <a:r>
                  <a:rPr lang="en-US" dirty="0"/>
                  <a:t> </a:t>
                </a:r>
              </a:p>
              <a:p>
                <a:r>
                  <a:rPr lang="en-US" dirty="0"/>
                  <a:t>Nodes that are vertices of many </a:t>
                </a:r>
                <a:r>
                  <a:rPr lang="en-US" b="1" dirty="0"/>
                  <a:t>triad</a:t>
                </a:r>
                <a:r>
                  <a:rPr lang="en-US" dirty="0"/>
                  <a:t> (triangle) relationships exhibit </a:t>
                </a:r>
                <a:r>
                  <a:rPr lang="en-US" b="1" dirty="0"/>
                  <a:t>clustering   </a:t>
                </a:r>
              </a:p>
              <a:p>
                <a:pPr lvl="1"/>
                <a:r>
                  <a:rPr lang="en-US" dirty="0"/>
                  <a:t>Don’t confuse graph clustering with other types of ‘clustering’, e.g. K-means</a:t>
                </a:r>
              </a:p>
              <a:p>
                <a:r>
                  <a:rPr lang="en-US" b="1" dirty="0"/>
                  <a:t>K-cores</a:t>
                </a:r>
                <a:r>
                  <a:rPr lang="en-US" dirty="0"/>
                  <a:t> are dense regions of nodes with degree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oMath>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90335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regions </a:t>
                </a:r>
                <a:r>
                  <a:rPr lang="en-US" dirty="0"/>
                  <a:t>of a graph</a:t>
                </a:r>
              </a:p>
              <a:p>
                <a:r>
                  <a:rPr lang="en-US" dirty="0"/>
                  <a:t>Each node is connected to all neighbors in a clique</a:t>
                </a:r>
              </a:p>
              <a:p>
                <a:r>
                  <a:rPr lang="en-US" dirty="0"/>
                  <a:t>Examples of cliques</a:t>
                </a:r>
              </a:p>
              <a:p>
                <a:endParaRPr lang="en-US" dirty="0"/>
              </a:p>
              <a:p>
                <a:endParaRPr lang="en-US" dirty="0"/>
              </a:p>
              <a:p>
                <a:endParaRPr lang="en-US" dirty="0"/>
              </a:p>
              <a:p>
                <a:endParaRPr lang="en-US" dirty="0"/>
              </a:p>
              <a:p>
                <a:r>
                  <a:rPr lang="en-US" dirty="0"/>
                  <a:t>Number of edges,</a:t>
                </a:r>
                <a14:m>
                  <m:oMath xmlns:m="http://schemas.openxmlformats.org/officeDocument/2006/math">
                    <m:r>
                      <a:rPr lang="en-US" b="0" i="1" smtClean="0">
                        <a:latin typeface="Cambria Math" panose="02040503050406030204" pitchFamily="18" charset="0"/>
                      </a:rPr>
                      <m:t>𝑚</m:t>
                    </m:r>
                  </m:oMath>
                </a14:m>
                <a:r>
                  <a:rPr lang="en-US" dirty="0"/>
                  <a:t>, required to form a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 in an undirected graph:</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0BD03B8-59B3-4D9A-884E-B28099BA3AE9}"/>
              </a:ext>
            </a:extLst>
          </p:cNvPr>
          <p:cNvSpPr/>
          <p:nvPr/>
        </p:nvSpPr>
        <p:spPr>
          <a:xfrm>
            <a:off x="3058635"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4CFB4D1-BDFC-4546-BFE6-86090502AB1F}"/>
              </a:ext>
            </a:extLst>
          </p:cNvPr>
          <p:cNvSpPr/>
          <p:nvPr/>
        </p:nvSpPr>
        <p:spPr>
          <a:xfrm>
            <a:off x="3509633" y="360167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A0BFBFA-7010-4402-80CF-5A2DD21FAB98}"/>
              </a:ext>
            </a:extLst>
          </p:cNvPr>
          <p:cNvSpPr/>
          <p:nvPr/>
        </p:nvSpPr>
        <p:spPr>
          <a:xfrm>
            <a:off x="4002119"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9B590CC-B673-438E-A534-FACF0C6CA0F9}"/>
              </a:ext>
            </a:extLst>
          </p:cNvPr>
          <p:cNvCxnSpPr>
            <a:cxnSpLocks/>
            <a:stCxn id="4" idx="6"/>
            <a:endCxn id="6" idx="2"/>
          </p:cNvCxnSpPr>
          <p:nvPr/>
        </p:nvCxnSpPr>
        <p:spPr>
          <a:xfrm flipV="1">
            <a:off x="3287235"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0E4BDB-9DAE-4118-A532-06FA2B3B75B9}"/>
              </a:ext>
            </a:extLst>
          </p:cNvPr>
          <p:cNvCxnSpPr>
            <a:cxnSpLocks/>
            <a:stCxn id="4" idx="4"/>
            <a:endCxn id="5" idx="1"/>
          </p:cNvCxnSpPr>
          <p:nvPr/>
        </p:nvCxnSpPr>
        <p:spPr>
          <a:xfrm>
            <a:off x="3172935" y="3152553"/>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622F482-CE2E-4B36-8CEF-F822774254C5}"/>
              </a:ext>
            </a:extLst>
          </p:cNvPr>
          <p:cNvCxnSpPr>
            <a:cxnSpLocks/>
            <a:stCxn id="6" idx="4"/>
            <a:endCxn id="5" idx="7"/>
          </p:cNvCxnSpPr>
          <p:nvPr/>
        </p:nvCxnSpPr>
        <p:spPr>
          <a:xfrm flipH="1">
            <a:off x="3704755" y="3147236"/>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7BE59D5-06E1-4466-B5FD-778173DCE4F0}"/>
              </a:ext>
            </a:extLst>
          </p:cNvPr>
          <p:cNvSpPr/>
          <p:nvPr/>
        </p:nvSpPr>
        <p:spPr>
          <a:xfrm>
            <a:off x="5923097"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A23E0A-C81C-472D-B828-4E5816EBD4BF}"/>
              </a:ext>
            </a:extLst>
          </p:cNvPr>
          <p:cNvSpPr/>
          <p:nvPr/>
        </p:nvSpPr>
        <p:spPr>
          <a:xfrm>
            <a:off x="5923097" y="367739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EF2B8C5-EE98-4F40-B302-049F65EA8202}"/>
              </a:ext>
            </a:extLst>
          </p:cNvPr>
          <p:cNvSpPr/>
          <p:nvPr/>
        </p:nvSpPr>
        <p:spPr>
          <a:xfrm>
            <a:off x="6866581"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B020F90-3904-4ECE-BD12-F5478593670D}"/>
              </a:ext>
            </a:extLst>
          </p:cNvPr>
          <p:cNvCxnSpPr>
            <a:cxnSpLocks/>
            <a:stCxn id="17" idx="6"/>
            <a:endCxn id="19" idx="2"/>
          </p:cNvCxnSpPr>
          <p:nvPr/>
        </p:nvCxnSpPr>
        <p:spPr>
          <a:xfrm flipV="1">
            <a:off x="6151697"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793BE1-3413-4564-8FB3-4DE87DBB01C1}"/>
              </a:ext>
            </a:extLst>
          </p:cNvPr>
          <p:cNvCxnSpPr>
            <a:cxnSpLocks/>
            <a:stCxn id="17" idx="4"/>
            <a:endCxn id="18" idx="0"/>
          </p:cNvCxnSpPr>
          <p:nvPr/>
        </p:nvCxnSpPr>
        <p:spPr>
          <a:xfrm>
            <a:off x="6037397" y="3152553"/>
            <a:ext cx="0" cy="5248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94E58B-219D-4193-A294-BF83CCA61760}"/>
              </a:ext>
            </a:extLst>
          </p:cNvPr>
          <p:cNvCxnSpPr>
            <a:cxnSpLocks/>
            <a:stCxn id="19" idx="3"/>
            <a:endCxn id="18" idx="7"/>
          </p:cNvCxnSpPr>
          <p:nvPr/>
        </p:nvCxnSpPr>
        <p:spPr>
          <a:xfrm flipH="1">
            <a:off x="6118219" y="3116094"/>
            <a:ext cx="781840" cy="5924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3281E21-48BC-406D-B496-DB6BA8A35E3D}"/>
              </a:ext>
            </a:extLst>
          </p:cNvPr>
          <p:cNvSpPr/>
          <p:nvPr/>
        </p:nvSpPr>
        <p:spPr>
          <a:xfrm>
            <a:off x="1337019" y="303027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FE9A829-D9CD-41F6-94C3-8464548E892C}"/>
              </a:ext>
            </a:extLst>
          </p:cNvPr>
          <p:cNvSpPr/>
          <p:nvPr/>
        </p:nvSpPr>
        <p:spPr>
          <a:xfrm>
            <a:off x="1337019" y="373105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264B782D-6D7B-4BC4-83FA-47ABAF1C8136}"/>
              </a:ext>
            </a:extLst>
          </p:cNvPr>
          <p:cNvCxnSpPr>
            <a:cxnSpLocks/>
            <a:stCxn id="29" idx="4"/>
            <a:endCxn id="30" idx="0"/>
          </p:cNvCxnSpPr>
          <p:nvPr/>
        </p:nvCxnSpPr>
        <p:spPr>
          <a:xfrm>
            <a:off x="1451319" y="3242928"/>
            <a:ext cx="0" cy="4881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00B5CA6-D056-404B-A294-7BB6637DFFC7}"/>
              </a:ext>
            </a:extLst>
          </p:cNvPr>
          <p:cNvSpPr/>
          <p:nvPr/>
        </p:nvSpPr>
        <p:spPr>
          <a:xfrm>
            <a:off x="6883320" y="36724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9CAF639-5DFA-46EB-A029-C48C014AE169}"/>
              </a:ext>
            </a:extLst>
          </p:cNvPr>
          <p:cNvCxnSpPr>
            <a:cxnSpLocks/>
            <a:stCxn id="17" idx="5"/>
            <a:endCxn id="36" idx="1"/>
          </p:cNvCxnSpPr>
          <p:nvPr/>
        </p:nvCxnSpPr>
        <p:spPr>
          <a:xfrm>
            <a:off x="6118219" y="3121411"/>
            <a:ext cx="798579" cy="5821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E14D44-3995-4900-B54A-19DC9F3D233B}"/>
              </a:ext>
            </a:extLst>
          </p:cNvPr>
          <p:cNvCxnSpPr>
            <a:cxnSpLocks/>
            <a:stCxn id="19" idx="4"/>
            <a:endCxn id="36" idx="0"/>
          </p:cNvCxnSpPr>
          <p:nvPr/>
        </p:nvCxnSpPr>
        <p:spPr>
          <a:xfrm>
            <a:off x="6980881" y="3147236"/>
            <a:ext cx="16739" cy="525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960C35E-9D98-441F-9738-A1E2BA59D81B}"/>
              </a:ext>
            </a:extLst>
          </p:cNvPr>
          <p:cNvCxnSpPr>
            <a:cxnSpLocks/>
            <a:stCxn id="18" idx="6"/>
            <a:endCxn id="36" idx="2"/>
          </p:cNvCxnSpPr>
          <p:nvPr/>
        </p:nvCxnSpPr>
        <p:spPr>
          <a:xfrm flipV="1">
            <a:off x="6151697" y="3778737"/>
            <a:ext cx="731623" cy="49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397948C-357E-4BF0-A63F-F6233E211A85}"/>
              </a:ext>
            </a:extLst>
          </p:cNvPr>
          <p:cNvSpPr/>
          <p:nvPr/>
        </p:nvSpPr>
        <p:spPr>
          <a:xfrm>
            <a:off x="8637880" y="26189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905EF05-CD8A-4D0A-AB16-E89ECDB2A4AB}"/>
              </a:ext>
            </a:extLst>
          </p:cNvPr>
          <p:cNvSpPr/>
          <p:nvPr/>
        </p:nvSpPr>
        <p:spPr>
          <a:xfrm>
            <a:off x="8334066" y="33230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2E697D6-D95F-4976-84F4-932ECD5B9B94}"/>
              </a:ext>
            </a:extLst>
          </p:cNvPr>
          <p:cNvSpPr/>
          <p:nvPr/>
        </p:nvSpPr>
        <p:spPr>
          <a:xfrm>
            <a:off x="9483022" y="260827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DCFAB3CF-E6E9-48BD-9054-3D0753036ABD}"/>
              </a:ext>
            </a:extLst>
          </p:cNvPr>
          <p:cNvCxnSpPr>
            <a:cxnSpLocks/>
            <a:stCxn id="55" idx="6"/>
            <a:endCxn id="57" idx="2"/>
          </p:cNvCxnSpPr>
          <p:nvPr/>
        </p:nvCxnSpPr>
        <p:spPr>
          <a:xfrm flipV="1">
            <a:off x="8866480" y="2714605"/>
            <a:ext cx="616542" cy="106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D71769F-2B8D-41AF-BAD9-1F4A0F1E1439}"/>
              </a:ext>
            </a:extLst>
          </p:cNvPr>
          <p:cNvCxnSpPr>
            <a:cxnSpLocks/>
            <a:stCxn id="55" idx="3"/>
            <a:endCxn id="56" idx="0"/>
          </p:cNvCxnSpPr>
          <p:nvPr/>
        </p:nvCxnSpPr>
        <p:spPr>
          <a:xfrm flipH="1">
            <a:off x="8448366" y="2800420"/>
            <a:ext cx="222992" cy="5225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3F463B8-F779-40FC-B8DB-1591AC2A43E2}"/>
              </a:ext>
            </a:extLst>
          </p:cNvPr>
          <p:cNvCxnSpPr>
            <a:cxnSpLocks/>
            <a:stCxn id="57" idx="3"/>
            <a:endCxn id="56" idx="7"/>
          </p:cNvCxnSpPr>
          <p:nvPr/>
        </p:nvCxnSpPr>
        <p:spPr>
          <a:xfrm flipH="1">
            <a:off x="8529188" y="2789788"/>
            <a:ext cx="987312" cy="5643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0D7144E3-E798-4B8D-A142-2309B4AC062B}"/>
              </a:ext>
            </a:extLst>
          </p:cNvPr>
          <p:cNvSpPr/>
          <p:nvPr/>
        </p:nvSpPr>
        <p:spPr>
          <a:xfrm>
            <a:off x="9129339" y="371510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4CF949D5-B284-4402-9510-960303ADDEB0}"/>
              </a:ext>
            </a:extLst>
          </p:cNvPr>
          <p:cNvCxnSpPr>
            <a:cxnSpLocks/>
            <a:stCxn id="55" idx="4"/>
            <a:endCxn id="61" idx="1"/>
          </p:cNvCxnSpPr>
          <p:nvPr/>
        </p:nvCxnSpPr>
        <p:spPr>
          <a:xfrm>
            <a:off x="8752180" y="2831562"/>
            <a:ext cx="410637" cy="91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BE28FD0-0D18-4766-85B7-74F445D9157F}"/>
              </a:ext>
            </a:extLst>
          </p:cNvPr>
          <p:cNvCxnSpPr>
            <a:cxnSpLocks/>
            <a:stCxn id="57" idx="4"/>
            <a:endCxn id="61" idx="0"/>
          </p:cNvCxnSpPr>
          <p:nvPr/>
        </p:nvCxnSpPr>
        <p:spPr>
          <a:xfrm flipH="1">
            <a:off x="9243639" y="2820930"/>
            <a:ext cx="353683" cy="8941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E5E2882-FBBD-429B-BE63-53EFC4D058D5}"/>
              </a:ext>
            </a:extLst>
          </p:cNvPr>
          <p:cNvCxnSpPr>
            <a:cxnSpLocks/>
            <a:stCxn id="56" idx="5"/>
            <a:endCxn id="61" idx="2"/>
          </p:cNvCxnSpPr>
          <p:nvPr/>
        </p:nvCxnSpPr>
        <p:spPr>
          <a:xfrm>
            <a:off x="8529188" y="3504511"/>
            <a:ext cx="600151" cy="3169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39A91B0-E54B-4F19-BB7D-BC2745A84836}"/>
              </a:ext>
            </a:extLst>
          </p:cNvPr>
          <p:cNvSpPr/>
          <p:nvPr/>
        </p:nvSpPr>
        <p:spPr>
          <a:xfrm>
            <a:off x="9839510" y="332751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39348C27-FC44-4E4C-8F00-4DF7EF9C3CC9}"/>
              </a:ext>
            </a:extLst>
          </p:cNvPr>
          <p:cNvCxnSpPr>
            <a:cxnSpLocks/>
            <a:stCxn id="57" idx="5"/>
            <a:endCxn id="65" idx="0"/>
          </p:cNvCxnSpPr>
          <p:nvPr/>
        </p:nvCxnSpPr>
        <p:spPr>
          <a:xfrm>
            <a:off x="9678144" y="2789788"/>
            <a:ext cx="275666" cy="5377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280DEF3-58DC-4E75-B915-E895CD12FA11}"/>
              </a:ext>
            </a:extLst>
          </p:cNvPr>
          <p:cNvCxnSpPr>
            <a:cxnSpLocks/>
            <a:stCxn id="55" idx="6"/>
            <a:endCxn id="65" idx="1"/>
          </p:cNvCxnSpPr>
          <p:nvPr/>
        </p:nvCxnSpPr>
        <p:spPr>
          <a:xfrm>
            <a:off x="8866480" y="2725237"/>
            <a:ext cx="1006508" cy="6334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ACC78D9-9D69-45FB-B240-3F717C2C3F39}"/>
              </a:ext>
            </a:extLst>
          </p:cNvPr>
          <p:cNvCxnSpPr>
            <a:cxnSpLocks/>
            <a:stCxn id="56" idx="2"/>
            <a:endCxn id="65" idx="2"/>
          </p:cNvCxnSpPr>
          <p:nvPr/>
        </p:nvCxnSpPr>
        <p:spPr>
          <a:xfrm>
            <a:off x="8334066" y="3429328"/>
            <a:ext cx="1505444" cy="4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A184986-DA60-476F-8688-A8E037A8D65C}"/>
              </a:ext>
            </a:extLst>
          </p:cNvPr>
          <p:cNvCxnSpPr>
            <a:cxnSpLocks/>
            <a:stCxn id="61" idx="6"/>
            <a:endCxn id="65" idx="3"/>
          </p:cNvCxnSpPr>
          <p:nvPr/>
        </p:nvCxnSpPr>
        <p:spPr>
          <a:xfrm flipV="1">
            <a:off x="9357939" y="3509023"/>
            <a:ext cx="515049" cy="3124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99CAF9A-ED1D-4907-BF33-DFF34733905C}"/>
              </a:ext>
            </a:extLst>
          </p:cNvPr>
          <p:cNvSpPr txBox="1"/>
          <p:nvPr/>
        </p:nvSpPr>
        <p:spPr>
          <a:xfrm>
            <a:off x="731874" y="4063126"/>
            <a:ext cx="1320209" cy="461665"/>
          </a:xfrm>
          <a:prstGeom prst="rect">
            <a:avLst/>
          </a:prstGeom>
          <a:noFill/>
        </p:spPr>
        <p:txBody>
          <a:bodyPr wrap="square" rtlCol="0">
            <a:spAutoFit/>
          </a:bodyPr>
          <a:lstStyle/>
          <a:p>
            <a:pPr algn="ctr"/>
            <a:r>
              <a:rPr lang="en-US" sz="2400" b="1" dirty="0"/>
              <a:t>2-Clique</a:t>
            </a:r>
          </a:p>
        </p:txBody>
      </p:sp>
      <p:sp>
        <p:nvSpPr>
          <p:cNvPr id="109" name="TextBox 108">
            <a:extLst>
              <a:ext uri="{FF2B5EF4-FFF2-40B4-BE49-F238E27FC236}">
                <a16:creationId xmlns:a16="http://schemas.microsoft.com/office/drawing/2014/main" id="{2947788E-A5AA-43DF-AE68-68EBE97C93DA}"/>
              </a:ext>
            </a:extLst>
          </p:cNvPr>
          <p:cNvSpPr txBox="1"/>
          <p:nvPr/>
        </p:nvSpPr>
        <p:spPr>
          <a:xfrm>
            <a:off x="2910510" y="4063126"/>
            <a:ext cx="1320209" cy="461665"/>
          </a:xfrm>
          <a:prstGeom prst="rect">
            <a:avLst/>
          </a:prstGeom>
          <a:noFill/>
        </p:spPr>
        <p:txBody>
          <a:bodyPr wrap="square" rtlCol="0">
            <a:spAutoFit/>
          </a:bodyPr>
          <a:lstStyle/>
          <a:p>
            <a:pPr algn="ctr"/>
            <a:r>
              <a:rPr lang="en-US" sz="2400" b="1" dirty="0"/>
              <a:t>3-Clique</a:t>
            </a:r>
          </a:p>
        </p:txBody>
      </p:sp>
      <p:sp>
        <p:nvSpPr>
          <p:cNvPr id="110" name="TextBox 109">
            <a:extLst>
              <a:ext uri="{FF2B5EF4-FFF2-40B4-BE49-F238E27FC236}">
                <a16:creationId xmlns:a16="http://schemas.microsoft.com/office/drawing/2014/main" id="{21B5E268-E0BA-495C-B935-70F53DFBEAA2}"/>
              </a:ext>
            </a:extLst>
          </p:cNvPr>
          <p:cNvSpPr txBox="1"/>
          <p:nvPr/>
        </p:nvSpPr>
        <p:spPr>
          <a:xfrm>
            <a:off x="5849034" y="4063125"/>
            <a:ext cx="1320209" cy="461665"/>
          </a:xfrm>
          <a:prstGeom prst="rect">
            <a:avLst/>
          </a:prstGeom>
          <a:noFill/>
        </p:spPr>
        <p:txBody>
          <a:bodyPr wrap="square" rtlCol="0">
            <a:spAutoFit/>
          </a:bodyPr>
          <a:lstStyle/>
          <a:p>
            <a:pPr algn="ctr"/>
            <a:r>
              <a:rPr lang="en-US" sz="2400" b="1" dirty="0"/>
              <a:t>4-Clique</a:t>
            </a:r>
          </a:p>
        </p:txBody>
      </p:sp>
      <p:sp>
        <p:nvSpPr>
          <p:cNvPr id="111" name="TextBox 110">
            <a:extLst>
              <a:ext uri="{FF2B5EF4-FFF2-40B4-BE49-F238E27FC236}">
                <a16:creationId xmlns:a16="http://schemas.microsoft.com/office/drawing/2014/main" id="{1982A6A2-054F-4D0D-A261-7C1BF72F965C}"/>
              </a:ext>
            </a:extLst>
          </p:cNvPr>
          <p:cNvSpPr txBox="1"/>
          <p:nvPr/>
        </p:nvSpPr>
        <p:spPr>
          <a:xfrm>
            <a:off x="8448366" y="4063125"/>
            <a:ext cx="1320209" cy="461665"/>
          </a:xfrm>
          <a:prstGeom prst="rect">
            <a:avLst/>
          </a:prstGeom>
          <a:noFill/>
        </p:spPr>
        <p:txBody>
          <a:bodyPr wrap="square" rtlCol="0">
            <a:spAutoFit/>
          </a:bodyPr>
          <a:lstStyle/>
          <a:p>
            <a:pPr algn="ctr"/>
            <a:r>
              <a:rPr lang="en-US" sz="2400" b="1" dirty="0"/>
              <a:t>5-Clique</a:t>
            </a:r>
          </a:p>
        </p:txBody>
      </p:sp>
    </p:spTree>
    <p:extLst>
      <p:ext uri="{BB962C8B-B14F-4D97-AF65-F5344CB8AC3E}">
        <p14:creationId xmlns:p14="http://schemas.microsoft.com/office/powerpoint/2010/main" val="341700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7" end="7"/>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7" grpId="0" animBg="1"/>
      <p:bldP spid="18" grpId="0" animBg="1"/>
      <p:bldP spid="19" grpId="0" animBg="1"/>
      <p:bldP spid="29" grpId="0" animBg="1"/>
      <p:bldP spid="30" grpId="0" animBg="1"/>
      <p:bldP spid="36" grpId="0" animBg="1"/>
      <p:bldP spid="55" grpId="0" animBg="1"/>
      <p:bldP spid="56" grpId="0" animBg="1"/>
      <p:bldP spid="57" grpId="0" animBg="1"/>
      <p:bldP spid="61" grpId="0" animBg="1"/>
      <p:bldP spid="65" grpId="0" animBg="1"/>
      <p:bldP spid="108" grpId="0"/>
      <p:bldP spid="109" grpId="0"/>
      <p:bldP spid="110" grpId="0"/>
      <p:bldP spid="1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components </a:t>
                </a:r>
                <a:r>
                  <a:rPr lang="en-US" dirty="0"/>
                  <a:t>of a graph</a:t>
                </a:r>
              </a:p>
              <a:p>
                <a:r>
                  <a:rPr lang="en-US" dirty="0"/>
                  <a:t>Number of edges,</a:t>
                </a:r>
                <a14:m>
                  <m:oMath xmlns:m="http://schemas.openxmlformats.org/officeDocument/2006/math">
                    <m:r>
                      <a:rPr lang="en-US" b="0" i="1" smtClean="0">
                        <a:latin typeface="Cambria Math" panose="02040503050406030204" pitchFamily="18" charset="0"/>
                      </a:rPr>
                      <m:t>𝑚</m:t>
                    </m:r>
                  </m:oMath>
                </a14:m>
                <a:r>
                  <a:rPr lang="en-US" dirty="0"/>
                  <a:t>, required to form a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r>
                  <a:rPr lang="en-US" dirty="0"/>
                  <a:t>Large </a:t>
                </a:r>
                <a14:m>
                  <m:oMath xmlns:m="http://schemas.openxmlformats.org/officeDocument/2006/math">
                    <m:r>
                      <a:rPr lang="en-US" b="0" i="1" smtClean="0">
                        <a:latin typeface="Cambria Math" panose="02040503050406030204" pitchFamily="18" charset="0"/>
                      </a:rPr>
                      <m:t>𝑛</m:t>
                    </m:r>
                  </m:oMath>
                </a14:m>
                <a:r>
                  <a:rPr lang="en-US" dirty="0"/>
                  <a:t> clique formation requires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r>
                  <a:rPr lang="en-US" dirty="0"/>
                  <a:t> </a:t>
                </a:r>
              </a:p>
              <a:p>
                <a:r>
                  <a:rPr lang="en-US" dirty="0"/>
                  <a:t>For a </a:t>
                </a:r>
                <a:r>
                  <a:rPr lang="en-US" b="1" dirty="0"/>
                  <a:t>random graph </a:t>
                </a:r>
                <a:r>
                  <a:rPr lang="en-US" dirty="0"/>
                  <a:t>with </a:t>
                </a:r>
                <a14:m>
                  <m:oMath xmlns:m="http://schemas.openxmlformats.org/officeDocument/2006/math">
                    <m:r>
                      <a:rPr lang="en-US" b="0" i="1" smtClean="0">
                        <a:latin typeface="Cambria Math" panose="02040503050406030204" pitchFamily="18" charset="0"/>
                      </a:rPr>
                      <m:t>𝑛</m:t>
                    </m:r>
                  </m:oMath>
                </a14:m>
                <a:r>
                  <a:rPr lang="en-US" dirty="0"/>
                  <a:t> nodes and </a:t>
                </a:r>
                <a14:m>
                  <m:oMath xmlns:m="http://schemas.openxmlformats.org/officeDocument/2006/math">
                    <m:r>
                      <a:rPr lang="en-US" b="0" i="1" smtClean="0">
                        <a:latin typeface="Cambria Math" panose="02040503050406030204" pitchFamily="18" charset="0"/>
                      </a:rPr>
                      <m:t>𝑚</m:t>
                    </m:r>
                  </m:oMath>
                </a14:m>
                <a:r>
                  <a:rPr lang="en-US" dirty="0"/>
                  <a:t> edges, the probability that two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connected: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𝑚</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en>
                      </m:f>
                    </m:oMath>
                  </m:oMathPara>
                </a14:m>
                <a:endParaRPr lang="en-US" dirty="0"/>
              </a:p>
              <a:p>
                <a:r>
                  <a:rPr lang="en-US" dirty="0"/>
                  <a:t>For real-world </a:t>
                </a:r>
                <a:r>
                  <a:rPr lang="en-US" b="1" dirty="0"/>
                  <a:t>sparse networks</a:t>
                </a:r>
                <a14:m>
                  <m:oMath xmlns:m="http://schemas.openxmlformats.org/officeDocument/2006/math">
                    <m:r>
                      <a:rPr lang="en-US" b="1" i="0" smtClean="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so large clique formation unlikely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46836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Probability of high-order cliques in sparse networks is very low   </a:t>
                </a:r>
              </a:p>
              <a:p>
                <a:r>
                  <a:rPr lang="en-US" dirty="0"/>
                  <a:t>K-core is the </a:t>
                </a:r>
                <a:r>
                  <a:rPr lang="en-US" b="1" dirty="0"/>
                  <a:t>part of a component with degree </a:t>
                </a:r>
                <a14:m>
                  <m:oMath xmlns:m="http://schemas.openxmlformats.org/officeDocument/2006/math">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𝒌</m:t>
                    </m:r>
                  </m:oMath>
                </a14:m>
                <a:endParaRPr lang="en-US" b="1" dirty="0">
                  <a:ea typeface="Cambria Math" panose="02040503050406030204" pitchFamily="18" charset="0"/>
                </a:endParaRPr>
              </a:p>
              <a:p>
                <a:pPr lvl="1"/>
                <a:r>
                  <a:rPr lang="en-US" dirty="0">
                    <a:ea typeface="Cambria Math" panose="02040503050406030204" pitchFamily="18" charset="0"/>
                  </a:rPr>
                  <a:t>Find k by the degree of the nodes </a:t>
                </a:r>
              </a:p>
              <a:p>
                <a:pPr lvl="1"/>
                <a:r>
                  <a:rPr lang="en-US" dirty="0">
                    <a:ea typeface="Cambria Math" panose="02040503050406030204" pitchFamily="18" charset="0"/>
                  </a:rPr>
                  <a:t>Computationally efficient</a:t>
                </a:r>
                <a:endParaRPr lang="en-US" dirty="0"/>
              </a:p>
              <a:p>
                <a:r>
                  <a:rPr lang="en-US" dirty="0"/>
                  <a:t>Existence of k-cores much less restrictive than some other centrality measures</a:t>
                </a:r>
              </a:p>
              <a:p>
                <a:r>
                  <a:rPr lang="en-US" dirty="0"/>
                  <a:t>High probability of finding k-cores with large k  </a:t>
                </a:r>
              </a:p>
              <a:p>
                <a:r>
                  <a:rPr lang="en-US" dirty="0"/>
                  <a:t>Larger k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denser core</a:t>
                </a:r>
              </a:p>
              <a:p>
                <a:r>
                  <a:rPr lang="en-US" dirty="0"/>
                  <a:t>High k core nodes are </a:t>
                </a:r>
                <a:r>
                  <a:rPr lang="en-US" b="1" dirty="0"/>
                  <a:t>highly connected </a:t>
                </a:r>
                <a:r>
                  <a:rPr lang="en-US" dirty="0"/>
                  <a:t>and </a:t>
                </a:r>
                <a:r>
                  <a:rPr lang="en-US" b="1" dirty="0"/>
                  <a:t>influential </a:t>
                </a:r>
                <a:r>
                  <a:rPr lang="en-US" dirty="0"/>
                  <a:t>in the network</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2133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39512" y="1214184"/>
            <a:ext cx="5247897"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Example: k-cores of a simple network </a:t>
            </a:r>
          </a:p>
          <a:p>
            <a:r>
              <a:rPr lang="en-US" dirty="0"/>
              <a:t>Higher values of k correspond to higher </a:t>
            </a:r>
            <a:r>
              <a:rPr lang="en-US" b="1" dirty="0"/>
              <a:t>centrality</a:t>
            </a:r>
          </a:p>
          <a:p>
            <a:pPr marL="0" indent="0">
              <a:buNone/>
            </a:pPr>
            <a:endParaRPr lang="en-US" dirty="0"/>
          </a:p>
          <a:p>
            <a:pPr marL="0" indent="0">
              <a:buNone/>
            </a:pPr>
            <a:r>
              <a:rPr lang="en-US" sz="2000" dirty="0">
                <a:hlinkClick r:id="rId2"/>
              </a:rPr>
              <a:t>Credit: </a:t>
            </a:r>
            <a:r>
              <a:rPr lang="en-US" sz="2000" dirty="0" err="1">
                <a:hlinkClick r:id="rId2"/>
              </a:rPr>
              <a:t>Tixier</a:t>
            </a:r>
            <a:r>
              <a:rPr lang="en-US" sz="2000" dirty="0">
                <a:hlinkClick r:id="rId2"/>
              </a:rPr>
              <a:t>, et. al. 2018</a:t>
            </a:r>
            <a:r>
              <a:rPr lang="en-US" dirty="0">
                <a:hlinkClick r:id="rId2"/>
              </a:rPr>
              <a:t> </a:t>
            </a:r>
            <a:endParaRPr lang="en-US" dirty="0"/>
          </a:p>
        </p:txBody>
      </p:sp>
      <p:pic>
        <p:nvPicPr>
          <p:cNvPr id="5" name="Picture 4">
            <a:extLst>
              <a:ext uri="{FF2B5EF4-FFF2-40B4-BE49-F238E27FC236}">
                <a16:creationId xmlns:a16="http://schemas.microsoft.com/office/drawing/2014/main" id="{3CD697E3-C9E8-49C2-9B1A-A8E6CD122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721" y="1158948"/>
            <a:ext cx="6444367" cy="5284381"/>
          </a:xfrm>
          <a:prstGeom prst="rect">
            <a:avLst/>
          </a:prstGeom>
        </p:spPr>
      </p:pic>
    </p:spTree>
    <p:extLst>
      <p:ext uri="{BB962C8B-B14F-4D97-AF65-F5344CB8AC3E}">
        <p14:creationId xmlns:p14="http://schemas.microsoft.com/office/powerpoint/2010/main" val="149650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Empirically, we expect when a person is connected to 2 other people, the other people are more likely to be connected to each other </a:t>
            </a:r>
          </a:p>
          <a:p>
            <a:r>
              <a:rPr lang="en-US" dirty="0"/>
              <a:t>In a random graph, two people connected to a common individual will only be connected to each other by random coincidence:  </a:t>
            </a:r>
          </a:p>
          <a:p>
            <a:endParaRPr lang="en-US" dirty="0"/>
          </a:p>
          <a:p>
            <a:endParaRPr lang="en-US" dirty="0"/>
          </a:p>
          <a:p>
            <a:r>
              <a:rPr lang="en-US" dirty="0"/>
              <a:t>In a community there is a high probability of completing the triangle of relationships or creating a </a:t>
            </a:r>
            <a:r>
              <a:rPr lang="en-US" b="1" dirty="0"/>
              <a:t>triad</a:t>
            </a:r>
            <a:r>
              <a:rPr lang="en-US" dirty="0"/>
              <a:t>:   </a:t>
            </a:r>
          </a:p>
        </p:txBody>
      </p:sp>
      <p:sp>
        <p:nvSpPr>
          <p:cNvPr id="4" name="Oval 3">
            <a:extLst>
              <a:ext uri="{FF2B5EF4-FFF2-40B4-BE49-F238E27FC236}">
                <a16:creationId xmlns:a16="http://schemas.microsoft.com/office/drawing/2014/main" id="{D35088B5-BF66-4208-8355-7664108086B5}"/>
              </a:ext>
            </a:extLst>
          </p:cNvPr>
          <p:cNvSpPr/>
          <p:nvPr/>
        </p:nvSpPr>
        <p:spPr>
          <a:xfrm>
            <a:off x="4680100" y="350874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4F072E6-5877-4A5B-BC04-C6EC5B0CEFA2}"/>
              </a:ext>
            </a:extLst>
          </p:cNvPr>
          <p:cNvSpPr/>
          <p:nvPr/>
        </p:nvSpPr>
        <p:spPr>
          <a:xfrm>
            <a:off x="5131098" y="4170516"/>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C0D025E-9F81-4E37-9074-1A8BCAAFCBC6}"/>
              </a:ext>
            </a:extLst>
          </p:cNvPr>
          <p:cNvSpPr/>
          <p:nvPr/>
        </p:nvSpPr>
        <p:spPr>
          <a:xfrm>
            <a:off x="5623584" y="350342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071E4B8-2457-428A-8F6B-4CA84915E022}"/>
              </a:ext>
            </a:extLst>
          </p:cNvPr>
          <p:cNvCxnSpPr>
            <a:cxnSpLocks/>
            <a:stCxn id="4" idx="4"/>
            <a:endCxn id="5" idx="1"/>
          </p:cNvCxnSpPr>
          <p:nvPr/>
        </p:nvCxnSpPr>
        <p:spPr>
          <a:xfrm>
            <a:off x="4794400" y="3721395"/>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7F04382-A796-44C7-830B-199A5F4730ED}"/>
              </a:ext>
            </a:extLst>
          </p:cNvPr>
          <p:cNvCxnSpPr>
            <a:cxnSpLocks/>
            <a:stCxn id="6" idx="4"/>
            <a:endCxn id="5" idx="7"/>
          </p:cNvCxnSpPr>
          <p:nvPr/>
        </p:nvCxnSpPr>
        <p:spPr>
          <a:xfrm flipH="1">
            <a:off x="5326220" y="3716078"/>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6CAC7A1-215A-45F5-9C4E-AED0F3AB3E8E}"/>
              </a:ext>
            </a:extLst>
          </p:cNvPr>
          <p:cNvSpPr/>
          <p:nvPr/>
        </p:nvSpPr>
        <p:spPr>
          <a:xfrm>
            <a:off x="2588201" y="556444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0FC6A38-03C3-4F1E-9EC2-EAA5E5E09CC6}"/>
              </a:ext>
            </a:extLst>
          </p:cNvPr>
          <p:cNvSpPr/>
          <p:nvPr/>
        </p:nvSpPr>
        <p:spPr>
          <a:xfrm>
            <a:off x="3039199" y="622621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C023907-0A98-403B-AC8F-BB971615BAE5}"/>
              </a:ext>
            </a:extLst>
          </p:cNvPr>
          <p:cNvSpPr/>
          <p:nvPr/>
        </p:nvSpPr>
        <p:spPr>
          <a:xfrm>
            <a:off x="3531685" y="555912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5B5FCE1-3027-4640-8672-FFE866EAA4F5}"/>
              </a:ext>
            </a:extLst>
          </p:cNvPr>
          <p:cNvCxnSpPr>
            <a:cxnSpLocks/>
            <a:stCxn id="10" idx="6"/>
            <a:endCxn id="12" idx="2"/>
          </p:cNvCxnSpPr>
          <p:nvPr/>
        </p:nvCxnSpPr>
        <p:spPr>
          <a:xfrm flipV="1">
            <a:off x="2816801" y="5665454"/>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B17EE9-E5E7-4B66-BA01-28F74475BF97}"/>
              </a:ext>
            </a:extLst>
          </p:cNvPr>
          <p:cNvCxnSpPr>
            <a:cxnSpLocks/>
            <a:stCxn id="10" idx="4"/>
            <a:endCxn id="11" idx="1"/>
          </p:cNvCxnSpPr>
          <p:nvPr/>
        </p:nvCxnSpPr>
        <p:spPr>
          <a:xfrm>
            <a:off x="2702501" y="577709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F27F36-A6F9-465C-B077-32D0FCDC7493}"/>
              </a:ext>
            </a:extLst>
          </p:cNvPr>
          <p:cNvCxnSpPr>
            <a:cxnSpLocks/>
            <a:stCxn id="12" idx="4"/>
            <a:endCxn id="11" idx="7"/>
          </p:cNvCxnSpPr>
          <p:nvPr/>
        </p:nvCxnSpPr>
        <p:spPr>
          <a:xfrm flipH="1">
            <a:off x="3234321" y="577177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915BD261-E5F5-41E1-9683-09081392D62C}"/>
              </a:ext>
            </a:extLst>
          </p:cNvPr>
          <p:cNvSpPr/>
          <p:nvPr/>
        </p:nvSpPr>
        <p:spPr>
          <a:xfrm>
            <a:off x="8323177" y="552302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F3FA619-7CBA-41FC-AA32-50764006202C}"/>
              </a:ext>
            </a:extLst>
          </p:cNvPr>
          <p:cNvSpPr/>
          <p:nvPr/>
        </p:nvSpPr>
        <p:spPr>
          <a:xfrm>
            <a:off x="8774175" y="618479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B3C81EA-A641-40D1-8425-742955C626CC}"/>
              </a:ext>
            </a:extLst>
          </p:cNvPr>
          <p:cNvSpPr/>
          <p:nvPr/>
        </p:nvSpPr>
        <p:spPr>
          <a:xfrm>
            <a:off x="9266661" y="551770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83459A39-6D2F-4DEE-B6FB-9712FC854B8C}"/>
              </a:ext>
            </a:extLst>
          </p:cNvPr>
          <p:cNvCxnSpPr>
            <a:cxnSpLocks/>
            <a:stCxn id="16" idx="6"/>
            <a:endCxn id="18" idx="2"/>
          </p:cNvCxnSpPr>
          <p:nvPr/>
        </p:nvCxnSpPr>
        <p:spPr>
          <a:xfrm flipV="1">
            <a:off x="8551777" y="5624034"/>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D25D3F-5939-4364-91F9-3C168B70E730}"/>
              </a:ext>
            </a:extLst>
          </p:cNvPr>
          <p:cNvCxnSpPr>
            <a:cxnSpLocks/>
            <a:stCxn id="16" idx="4"/>
            <a:endCxn id="17" idx="1"/>
          </p:cNvCxnSpPr>
          <p:nvPr/>
        </p:nvCxnSpPr>
        <p:spPr>
          <a:xfrm>
            <a:off x="8437477" y="573567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F7A7C00-18F6-49B9-8803-8E04D148C03A}"/>
              </a:ext>
            </a:extLst>
          </p:cNvPr>
          <p:cNvCxnSpPr>
            <a:cxnSpLocks/>
            <a:stCxn id="18" idx="4"/>
            <a:endCxn id="17" idx="7"/>
          </p:cNvCxnSpPr>
          <p:nvPr/>
        </p:nvCxnSpPr>
        <p:spPr>
          <a:xfrm flipH="1">
            <a:off x="8969297" y="573035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CAA1A8E-C032-4099-88E2-A2C4C75EDC4E}"/>
              </a:ext>
            </a:extLst>
          </p:cNvPr>
          <p:cNvCxnSpPr>
            <a:cxnSpLocks/>
            <a:stCxn id="4" idx="6"/>
            <a:endCxn id="6" idx="2"/>
          </p:cNvCxnSpPr>
          <p:nvPr/>
        </p:nvCxnSpPr>
        <p:spPr>
          <a:xfrm flipV="1">
            <a:off x="4908700" y="3609753"/>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97900A5-88C3-4467-8EB4-4EC0CB87BAF5}"/>
              </a:ext>
            </a:extLst>
          </p:cNvPr>
          <p:cNvSpPr txBox="1"/>
          <p:nvPr/>
        </p:nvSpPr>
        <p:spPr>
          <a:xfrm>
            <a:off x="6422874" y="3370661"/>
            <a:ext cx="4247707" cy="830997"/>
          </a:xfrm>
          <a:prstGeom prst="rect">
            <a:avLst/>
          </a:prstGeom>
          <a:noFill/>
        </p:spPr>
        <p:txBody>
          <a:bodyPr wrap="square" rtlCol="0">
            <a:spAutoFit/>
          </a:bodyPr>
          <a:lstStyle/>
          <a:p>
            <a:r>
              <a:rPr lang="en-US" sz="2400" dirty="0"/>
              <a:t>Low probability of completing triangle in random graph </a:t>
            </a:r>
          </a:p>
        </p:txBody>
      </p:sp>
      <p:sp>
        <p:nvSpPr>
          <p:cNvPr id="26" name="TextBox 25">
            <a:extLst>
              <a:ext uri="{FF2B5EF4-FFF2-40B4-BE49-F238E27FC236}">
                <a16:creationId xmlns:a16="http://schemas.microsoft.com/office/drawing/2014/main" id="{764116C1-53E4-46DB-9709-D42725CAA6A6}"/>
              </a:ext>
            </a:extLst>
          </p:cNvPr>
          <p:cNvSpPr txBox="1"/>
          <p:nvPr/>
        </p:nvSpPr>
        <p:spPr>
          <a:xfrm>
            <a:off x="4097390" y="5794396"/>
            <a:ext cx="4247707" cy="830997"/>
          </a:xfrm>
          <a:prstGeom prst="rect">
            <a:avLst/>
          </a:prstGeom>
          <a:noFill/>
        </p:spPr>
        <p:txBody>
          <a:bodyPr wrap="square" rtlCol="0">
            <a:spAutoFit/>
          </a:bodyPr>
          <a:lstStyle/>
          <a:p>
            <a:r>
              <a:rPr lang="en-US" sz="2400" dirty="0"/>
              <a:t>High probability of completing triangle in community</a:t>
            </a:r>
          </a:p>
        </p:txBody>
      </p:sp>
      <p:sp>
        <p:nvSpPr>
          <p:cNvPr id="27" name="Arrow: Right 26">
            <a:extLst>
              <a:ext uri="{FF2B5EF4-FFF2-40B4-BE49-F238E27FC236}">
                <a16:creationId xmlns:a16="http://schemas.microsoft.com/office/drawing/2014/main" id="{FB6DB966-1815-4B49-BC1B-C3E0686B6A6A}"/>
              </a:ext>
            </a:extLst>
          </p:cNvPr>
          <p:cNvSpPr/>
          <p:nvPr/>
        </p:nvSpPr>
        <p:spPr>
          <a:xfrm>
            <a:off x="4194544" y="5550844"/>
            <a:ext cx="3838354" cy="212651"/>
          </a:xfrm>
          <a:prstGeom prst="rightArrow">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1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animBg="1"/>
      <p:bldP spid="11" grpId="0" animBg="1"/>
      <p:bldP spid="12" grpId="0" animBg="1"/>
      <p:bldP spid="16" grpId="0" animBg="1"/>
      <p:bldP spid="17" grpId="0" animBg="1"/>
      <p:bldP spid="18" grpId="0" animBg="1"/>
      <p:bldP spid="25" grpId="0"/>
      <p:bldP spid="26" grpId="0"/>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appear in many forms </a:t>
            </a:r>
          </a:p>
          <a:p>
            <a:r>
              <a:rPr lang="en-US" dirty="0"/>
              <a:t>Online social media  </a:t>
            </a:r>
          </a:p>
          <a:p>
            <a:r>
              <a:rPr lang="en-US" dirty="0"/>
              <a:t>Networks of collaborating people</a:t>
            </a:r>
          </a:p>
          <a:p>
            <a:r>
              <a:rPr lang="en-US" dirty="0"/>
              <a:t>People in clubs   </a:t>
            </a:r>
          </a:p>
          <a:p>
            <a:r>
              <a:rPr lang="en-US" dirty="0"/>
              <a:t>Political and business organizations  </a:t>
            </a:r>
          </a:p>
          <a:p>
            <a:r>
              <a:rPr lang="en-US" dirty="0"/>
              <a:t>Organisms in an ecosystem</a:t>
            </a:r>
          </a:p>
          <a:p>
            <a:r>
              <a:rPr lang="en-US" dirty="0"/>
              <a:t>Citations in research papers   </a:t>
            </a:r>
          </a:p>
          <a:p>
            <a:r>
              <a:rPr lang="en-US" b="1" dirty="0"/>
              <a:t>Many more …</a:t>
            </a:r>
          </a:p>
          <a:p>
            <a:endParaRPr lang="en-US" dirty="0"/>
          </a:p>
          <a:p>
            <a:endParaRPr lang="en-US" dirty="0"/>
          </a:p>
        </p:txBody>
      </p:sp>
    </p:spTree>
    <p:extLst>
      <p:ext uri="{BB962C8B-B14F-4D97-AF65-F5344CB8AC3E}">
        <p14:creationId xmlns:p14="http://schemas.microsoft.com/office/powerpoint/2010/main" val="513003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A relationship in a graph: if u is connected to w and v is connected to w the relationship is </a:t>
            </a:r>
            <a:r>
              <a:rPr lang="en-US" b="1" dirty="0"/>
              <a:t>transitive</a:t>
            </a:r>
            <a:r>
              <a:rPr lang="en-US" dirty="0"/>
              <a:t> if u is connected to v:</a:t>
            </a:r>
          </a:p>
          <a:p>
            <a:endParaRPr lang="en-US" dirty="0"/>
          </a:p>
          <a:p>
            <a:endParaRPr lang="en-US" dirty="0"/>
          </a:p>
          <a:p>
            <a:endParaRPr lang="en-US" dirty="0"/>
          </a:p>
          <a:p>
            <a:r>
              <a:rPr lang="en-US" dirty="0"/>
              <a:t>The human version of transitivity: the friend of my friend is my friend  </a:t>
            </a:r>
          </a:p>
          <a:p>
            <a:r>
              <a:rPr lang="en-US" dirty="0"/>
              <a:t>Density of triangle in a social graph is a measure of density  </a:t>
            </a:r>
          </a:p>
        </p:txBody>
      </p:sp>
      <p:sp>
        <p:nvSpPr>
          <p:cNvPr id="4" name="Oval 3">
            <a:extLst>
              <a:ext uri="{FF2B5EF4-FFF2-40B4-BE49-F238E27FC236}">
                <a16:creationId xmlns:a16="http://schemas.microsoft.com/office/drawing/2014/main" id="{3574C403-F818-48A7-8BEB-1E55F253B433}"/>
              </a:ext>
            </a:extLst>
          </p:cNvPr>
          <p:cNvSpPr/>
          <p:nvPr/>
        </p:nvSpPr>
        <p:spPr>
          <a:xfrm>
            <a:off x="4514747" y="2897660"/>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74DD6FA-B1D8-4DB0-92FD-B3B6675C06B1}"/>
              </a:ext>
            </a:extLst>
          </p:cNvPr>
          <p:cNvSpPr/>
          <p:nvPr/>
        </p:nvSpPr>
        <p:spPr>
          <a:xfrm>
            <a:off x="4965745" y="355943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F19AD43-2DCE-4F83-8FE3-68AA1429521A}"/>
              </a:ext>
            </a:extLst>
          </p:cNvPr>
          <p:cNvSpPr/>
          <p:nvPr/>
        </p:nvSpPr>
        <p:spPr>
          <a:xfrm>
            <a:off x="5458231" y="2892343"/>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38430DF-01A3-4687-8064-D534CD541D24}"/>
              </a:ext>
            </a:extLst>
          </p:cNvPr>
          <p:cNvCxnSpPr>
            <a:cxnSpLocks/>
            <a:stCxn id="4" idx="6"/>
            <a:endCxn id="6" idx="2"/>
          </p:cNvCxnSpPr>
          <p:nvPr/>
        </p:nvCxnSpPr>
        <p:spPr>
          <a:xfrm flipV="1">
            <a:off x="4743347" y="2998669"/>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5613D1B-2AD0-40E4-98FD-FE546A860C29}"/>
              </a:ext>
            </a:extLst>
          </p:cNvPr>
          <p:cNvCxnSpPr>
            <a:cxnSpLocks/>
            <a:stCxn id="4" idx="4"/>
            <a:endCxn id="5" idx="1"/>
          </p:cNvCxnSpPr>
          <p:nvPr/>
        </p:nvCxnSpPr>
        <p:spPr>
          <a:xfrm>
            <a:off x="4629047" y="3110311"/>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F38CF6-076E-4323-B467-1582AFE4938B}"/>
              </a:ext>
            </a:extLst>
          </p:cNvPr>
          <p:cNvCxnSpPr>
            <a:cxnSpLocks/>
            <a:stCxn id="6" idx="4"/>
            <a:endCxn id="5" idx="7"/>
          </p:cNvCxnSpPr>
          <p:nvPr/>
        </p:nvCxnSpPr>
        <p:spPr>
          <a:xfrm flipH="1">
            <a:off x="5160867" y="3104994"/>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C2DDE6-116D-4E33-ABF5-2776086A4238}"/>
              </a:ext>
            </a:extLst>
          </p:cNvPr>
          <p:cNvSpPr txBox="1"/>
          <p:nvPr/>
        </p:nvSpPr>
        <p:spPr>
          <a:xfrm>
            <a:off x="3952464" y="2737058"/>
            <a:ext cx="527901" cy="523220"/>
          </a:xfrm>
          <a:prstGeom prst="rect">
            <a:avLst/>
          </a:prstGeom>
          <a:noFill/>
        </p:spPr>
        <p:txBody>
          <a:bodyPr wrap="square" rtlCol="0">
            <a:spAutoFit/>
          </a:bodyPr>
          <a:lstStyle/>
          <a:p>
            <a:pPr algn="ctr"/>
            <a:r>
              <a:rPr lang="en-US" sz="2800" b="1" i="1" dirty="0"/>
              <a:t>u</a:t>
            </a:r>
          </a:p>
        </p:txBody>
      </p:sp>
      <p:sp>
        <p:nvSpPr>
          <p:cNvPr id="11" name="TextBox 10">
            <a:extLst>
              <a:ext uri="{FF2B5EF4-FFF2-40B4-BE49-F238E27FC236}">
                <a16:creationId xmlns:a16="http://schemas.microsoft.com/office/drawing/2014/main" id="{DF531998-6712-4C3A-8336-679281A3815D}"/>
              </a:ext>
            </a:extLst>
          </p:cNvPr>
          <p:cNvSpPr txBox="1"/>
          <p:nvPr/>
        </p:nvSpPr>
        <p:spPr>
          <a:xfrm>
            <a:off x="5684751" y="2686782"/>
            <a:ext cx="527901" cy="523220"/>
          </a:xfrm>
          <a:prstGeom prst="rect">
            <a:avLst/>
          </a:prstGeom>
          <a:noFill/>
        </p:spPr>
        <p:txBody>
          <a:bodyPr wrap="square" rtlCol="0">
            <a:spAutoFit/>
          </a:bodyPr>
          <a:lstStyle/>
          <a:p>
            <a:pPr algn="ctr"/>
            <a:r>
              <a:rPr lang="en-US" sz="2800" b="1" i="1" dirty="0"/>
              <a:t>v</a:t>
            </a:r>
          </a:p>
        </p:txBody>
      </p:sp>
      <p:sp>
        <p:nvSpPr>
          <p:cNvPr id="12" name="TextBox 11">
            <a:extLst>
              <a:ext uri="{FF2B5EF4-FFF2-40B4-BE49-F238E27FC236}">
                <a16:creationId xmlns:a16="http://schemas.microsoft.com/office/drawing/2014/main" id="{8DA2F49B-CAFD-4EBE-9483-A90341E70A1F}"/>
              </a:ext>
            </a:extLst>
          </p:cNvPr>
          <p:cNvSpPr txBox="1"/>
          <p:nvPr/>
        </p:nvSpPr>
        <p:spPr>
          <a:xfrm>
            <a:off x="4836838" y="3691582"/>
            <a:ext cx="527901" cy="523220"/>
          </a:xfrm>
          <a:prstGeom prst="rect">
            <a:avLst/>
          </a:prstGeom>
          <a:noFill/>
        </p:spPr>
        <p:txBody>
          <a:bodyPr wrap="square" rtlCol="0">
            <a:spAutoFit/>
          </a:bodyPr>
          <a:lstStyle/>
          <a:p>
            <a:pPr algn="ctr"/>
            <a:r>
              <a:rPr lang="en-US" sz="2800" b="1" i="1" dirty="0"/>
              <a:t>w</a:t>
            </a:r>
          </a:p>
        </p:txBody>
      </p:sp>
    </p:spTree>
    <p:extLst>
      <p:ext uri="{BB962C8B-B14F-4D97-AF65-F5344CB8AC3E}">
        <p14:creationId xmlns:p14="http://schemas.microsoft.com/office/powerpoint/2010/main" val="40639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5" y="1208868"/>
            <a:ext cx="4290193" cy="1991532"/>
          </a:xfrm>
        </p:spPr>
        <p:txBody>
          <a:bodyPr>
            <a:normAutofit/>
          </a:bodyPr>
          <a:lstStyle/>
          <a:p>
            <a:pPr marL="0" indent="0">
              <a:buNone/>
            </a:pPr>
            <a:r>
              <a:rPr lang="en-US" dirty="0"/>
              <a:t>Example: </a:t>
            </a:r>
            <a:r>
              <a:rPr lang="en-US" b="1" dirty="0"/>
              <a:t>Density of triangles </a:t>
            </a:r>
            <a:r>
              <a:rPr lang="en-US" dirty="0"/>
              <a:t>is an indicator of community cores, or influential nodes </a:t>
            </a:r>
          </a:p>
        </p:txBody>
      </p:sp>
      <p:pic>
        <p:nvPicPr>
          <p:cNvPr id="16" name="Picture 15">
            <a:extLst>
              <a:ext uri="{FF2B5EF4-FFF2-40B4-BE49-F238E27FC236}">
                <a16:creationId xmlns:a16="http://schemas.microsoft.com/office/drawing/2014/main" id="{E53E0393-7B64-9DFD-4165-485ACE93E63D}"/>
              </a:ext>
            </a:extLst>
          </p:cNvPr>
          <p:cNvPicPr>
            <a:picLocks noChangeAspect="1"/>
          </p:cNvPicPr>
          <p:nvPr/>
        </p:nvPicPr>
        <p:blipFill>
          <a:blip r:embed="rId2"/>
          <a:stretch>
            <a:fillRect/>
          </a:stretch>
        </p:blipFill>
        <p:spPr>
          <a:xfrm>
            <a:off x="4739356" y="1162775"/>
            <a:ext cx="6919244" cy="5549097"/>
          </a:xfrm>
          <a:prstGeom prst="rect">
            <a:avLst/>
          </a:prstGeom>
        </p:spPr>
      </p:pic>
    </p:spTree>
    <p:extLst>
      <p:ext uri="{BB962C8B-B14F-4D97-AF65-F5344CB8AC3E}">
        <p14:creationId xmlns:p14="http://schemas.microsoft.com/office/powerpoint/2010/main" val="4290536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Triangle density of a node, </a:t>
                </a: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is the number of triangles where the node is a </a:t>
                </a:r>
                <a:r>
                  <a:rPr lang="en-US" dirty="0" err="1"/>
                  <a:t>vertice</a:t>
                </a:r>
                <a:r>
                  <a:rPr lang="en-US" dirty="0"/>
                  <a:t> </a:t>
                </a:r>
              </a:p>
              <a:p>
                <a:r>
                  <a:rPr lang="en-US" dirty="0"/>
                  <a:t>Simple triangle density is a biased</a:t>
                </a:r>
              </a:p>
              <a:p>
                <a:pPr lvl="1"/>
                <a:r>
                  <a:rPr lang="en-US" dirty="0"/>
                  <a:t>Nodes with high degree have greater probability of having more triangles</a:t>
                </a:r>
              </a:p>
              <a:p>
                <a:r>
                  <a:rPr lang="en-US" dirty="0"/>
                  <a:t>Graph </a:t>
                </a:r>
                <a:r>
                  <a:rPr lang="en-US" b="1" dirty="0"/>
                  <a:t>clustering coefficient</a:t>
                </a:r>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oMath>
                </a14:m>
                <a:r>
                  <a:rPr lang="en-US" b="1" dirty="0"/>
                  <a:t>, </a:t>
                </a:r>
                <a:r>
                  <a:rPr lang="en-US" dirty="0"/>
                  <a:t>adjusts triangle density for degree of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endParaRPr lang="en-US" dirty="0"/>
              </a:p>
              <a:p>
                <a:r>
                  <a:rPr lang="en-US" dirty="0"/>
                  <a:t>Many possible adjustments have been proposed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a:stretch>
              </a:blipFill>
            </p:spPr>
            <p:txBody>
              <a:bodyPr/>
              <a:lstStyle/>
              <a:p>
                <a:r>
                  <a:rPr lang="en-US">
                    <a:noFill/>
                  </a:rPr>
                  <a:t> </a:t>
                </a:r>
              </a:p>
            </p:txBody>
          </p:sp>
        </mc:Fallback>
      </mc:AlternateContent>
    </p:spTree>
    <p:extLst>
      <p:ext uri="{BB962C8B-B14F-4D97-AF65-F5344CB8AC3E}">
        <p14:creationId xmlns:p14="http://schemas.microsoft.com/office/powerpoint/2010/main" val="150397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Clustering Coefficient </a:t>
                </a:r>
                <a:r>
                  <a:rPr lang="en-US" dirty="0"/>
                  <a:t>is an indicator or community cores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r>
                  <a:rPr lang="en-US" dirty="0"/>
                  <a:t>Can interpret the correlation coefficient as the fraction of edge pairs of node </a:t>
                </a:r>
                <a:r>
                  <a:rPr lang="en-US" i="1" dirty="0" err="1"/>
                  <a:t>i</a:t>
                </a:r>
                <a:r>
                  <a:rPr lang="en-US" dirty="0"/>
                  <a:t> that are part of a triad </a:t>
                </a:r>
              </a:p>
              <a:p>
                <a:r>
                  <a:rPr lang="en-US" dirty="0"/>
                  <a:t>Nodes with high clustering coefficients have high </a:t>
                </a:r>
                <a:r>
                  <a:rPr lang="en-US" b="1" dirty="0"/>
                  <a:t>transitive centrality </a:t>
                </a:r>
                <a:r>
                  <a:rPr lang="en-US" dirty="0"/>
                  <a:t>and are </a:t>
                </a:r>
                <a:r>
                  <a:rPr lang="en-US" b="1" dirty="0"/>
                  <a:t>influential </a:t>
                </a:r>
                <a:r>
                  <a:rPr lang="en-US" dirty="0"/>
                  <a:t>in the network</a:t>
                </a:r>
              </a:p>
              <a:p>
                <a:r>
                  <a:rPr lang="en-US" dirty="0"/>
                  <a:t>Clustering coefficient is efficient to compute – only requires triangle count and node degree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r="-169"/>
                </a:stretch>
              </a:blipFill>
            </p:spPr>
            <p:txBody>
              <a:bodyPr/>
              <a:lstStyle/>
              <a:p>
                <a:r>
                  <a:rPr lang="en-US">
                    <a:noFill/>
                  </a:rPr>
                  <a:t> </a:t>
                </a:r>
              </a:p>
            </p:txBody>
          </p:sp>
        </mc:Fallback>
      </mc:AlternateContent>
    </p:spTree>
    <p:extLst>
      <p:ext uri="{BB962C8B-B14F-4D97-AF65-F5344CB8AC3E}">
        <p14:creationId xmlns:p14="http://schemas.microsoft.com/office/powerpoint/2010/main" val="71840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4009205" cy="1691495"/>
          </a:xfrm>
        </p:spPr>
        <p:txBody>
          <a:bodyPr>
            <a:normAutofit/>
          </a:bodyPr>
          <a:lstStyle/>
          <a:p>
            <a:pPr marL="0" indent="0">
              <a:buNone/>
            </a:pPr>
            <a:r>
              <a:rPr lang="en-US" dirty="0"/>
              <a:t>Example: </a:t>
            </a:r>
            <a:r>
              <a:rPr lang="en-US" b="1" dirty="0"/>
              <a:t>Clustering Coefficient </a:t>
            </a:r>
            <a:r>
              <a:rPr lang="en-US" dirty="0"/>
              <a:t>as an indicator of community cores or node influence</a:t>
            </a:r>
          </a:p>
          <a:p>
            <a:pPr marL="0" indent="0">
              <a:buNone/>
            </a:pPr>
            <a:endParaRPr lang="en-US" dirty="0"/>
          </a:p>
        </p:txBody>
      </p:sp>
      <p:pic>
        <p:nvPicPr>
          <p:cNvPr id="5" name="Picture 4">
            <a:extLst>
              <a:ext uri="{FF2B5EF4-FFF2-40B4-BE49-F238E27FC236}">
                <a16:creationId xmlns:a16="http://schemas.microsoft.com/office/drawing/2014/main" id="{F6D69209-5938-1109-A055-8BFA205B5696}"/>
              </a:ext>
            </a:extLst>
          </p:cNvPr>
          <p:cNvPicPr>
            <a:picLocks noChangeAspect="1"/>
          </p:cNvPicPr>
          <p:nvPr/>
        </p:nvPicPr>
        <p:blipFill>
          <a:blip r:embed="rId2"/>
          <a:stretch>
            <a:fillRect/>
          </a:stretch>
        </p:blipFill>
        <p:spPr>
          <a:xfrm>
            <a:off x="4871751" y="1052793"/>
            <a:ext cx="7172611" cy="5704824"/>
          </a:xfrm>
          <a:prstGeom prst="rect">
            <a:avLst/>
          </a:prstGeom>
        </p:spPr>
      </p:pic>
    </p:spTree>
    <p:extLst>
      <p:ext uri="{BB962C8B-B14F-4D97-AF65-F5344CB8AC3E}">
        <p14:creationId xmlns:p14="http://schemas.microsoft.com/office/powerpoint/2010/main" val="3523962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Finding Communities in Networks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are organized in </a:t>
            </a:r>
            <a:r>
              <a:rPr lang="en-US" b="1" dirty="0"/>
              <a:t>communities</a:t>
            </a:r>
            <a:r>
              <a:rPr lang="en-US" dirty="0"/>
              <a:t>  </a:t>
            </a:r>
          </a:p>
          <a:p>
            <a:r>
              <a:rPr lang="en-US" dirty="0"/>
              <a:t>Communities are strongly connected </a:t>
            </a:r>
          </a:p>
          <a:p>
            <a:pPr lvl="1"/>
            <a:r>
              <a:rPr lang="en-US" dirty="0"/>
              <a:t>A random graph has uniform distribution of the edges </a:t>
            </a:r>
          </a:p>
          <a:p>
            <a:pPr lvl="1"/>
            <a:r>
              <a:rPr lang="en-US" dirty="0"/>
              <a:t>A graph of communities has regions of dense connections  </a:t>
            </a:r>
          </a:p>
          <a:p>
            <a:r>
              <a:rPr lang="en-US" b="1" dirty="0"/>
              <a:t>Betweenness</a:t>
            </a:r>
            <a:r>
              <a:rPr lang="en-US" dirty="0"/>
              <a:t> measures the extent certain nodes and edges are on path between other nodes  </a:t>
            </a:r>
          </a:p>
          <a:p>
            <a:pPr lvl="1"/>
            <a:r>
              <a:rPr lang="en-US" dirty="0"/>
              <a:t>Betweenness is low within highly connected communities </a:t>
            </a:r>
          </a:p>
          <a:p>
            <a:pPr lvl="1"/>
            <a:r>
              <a:rPr lang="en-US" dirty="0"/>
              <a:t>Betweenness is high between communities </a:t>
            </a:r>
          </a:p>
          <a:p>
            <a:r>
              <a:rPr lang="en-US" b="1" dirty="0"/>
              <a:t>Modularity</a:t>
            </a:r>
            <a:r>
              <a:rPr lang="en-US" dirty="0"/>
              <a:t> measures the density of edges compared to random graph </a:t>
            </a:r>
          </a:p>
          <a:p>
            <a:pPr lvl="1"/>
            <a:r>
              <a:rPr lang="en-US" dirty="0"/>
              <a:t>Communities have high modularity </a:t>
            </a:r>
          </a:p>
          <a:p>
            <a:pPr lvl="1"/>
            <a:r>
              <a:rPr lang="en-US" dirty="0"/>
              <a:t>Use modularity to search for communities </a:t>
            </a:r>
          </a:p>
          <a:p>
            <a:endParaRPr lang="en-US" dirty="0"/>
          </a:p>
          <a:p>
            <a:endParaRPr lang="en-US" dirty="0"/>
          </a:p>
          <a:p>
            <a:endParaRPr lang="en-US" dirty="0"/>
          </a:p>
        </p:txBody>
      </p:sp>
    </p:spTree>
    <p:extLst>
      <p:ext uri="{BB962C8B-B14F-4D97-AF65-F5344CB8AC3E}">
        <p14:creationId xmlns:p14="http://schemas.microsoft.com/office/powerpoint/2010/main" val="262762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10962468" cy="5447426"/>
          </a:xfrm>
        </p:spPr>
        <p:txBody>
          <a:bodyPr>
            <a:normAutofit/>
          </a:bodyPr>
          <a:lstStyle/>
          <a:p>
            <a:pPr marL="0" indent="0">
              <a:buNone/>
            </a:pPr>
            <a:r>
              <a:rPr lang="en-US" dirty="0"/>
              <a:t>Betweenness measures the number of paths between parts of a graph </a:t>
            </a:r>
          </a:p>
          <a:p>
            <a:r>
              <a:rPr lang="en-US" dirty="0"/>
              <a:t>Betweenness is the </a:t>
            </a:r>
            <a:r>
              <a:rPr lang="en-US" b="1" dirty="0"/>
              <a:t>number of pairwise shortest paths </a:t>
            </a:r>
            <a:r>
              <a:rPr lang="en-US" dirty="0"/>
              <a:t>passing though part of a graph</a:t>
            </a:r>
          </a:p>
          <a:p>
            <a:r>
              <a:rPr lang="en-US" dirty="0"/>
              <a:t>Expect high betweenness between communities – few possible paths</a:t>
            </a:r>
          </a:p>
          <a:p>
            <a:r>
              <a:rPr lang="en-US" b="1" dirty="0"/>
              <a:t>Node betweenness </a:t>
            </a:r>
            <a:r>
              <a:rPr lang="en-US" dirty="0"/>
              <a:t>is the number of pairwise shortest paths passing through a given node in the graph </a:t>
            </a:r>
          </a:p>
          <a:p>
            <a:r>
              <a:rPr lang="en-US" b="1" dirty="0"/>
              <a:t>Edge betweenness </a:t>
            </a:r>
            <a:r>
              <a:rPr lang="en-US" dirty="0"/>
              <a:t>is the number of pairwise shortest paths passing through a </a:t>
            </a:r>
            <a:r>
              <a:rPr lang="en-US"/>
              <a:t>given edge </a:t>
            </a:r>
            <a:r>
              <a:rPr lang="en-US" dirty="0"/>
              <a:t>in the graph</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80466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5109275" cy="5447426"/>
          </a:xfrm>
        </p:spPr>
        <p:txBody>
          <a:bodyPr>
            <a:normAutofit/>
          </a:bodyPr>
          <a:lstStyle/>
          <a:p>
            <a:pPr marL="0" indent="0">
              <a:buNone/>
            </a:pPr>
            <a:r>
              <a:rPr lang="en-US" dirty="0"/>
              <a:t>Betweenness measures the number of paths parts of a graph </a:t>
            </a:r>
          </a:p>
          <a:p>
            <a:r>
              <a:rPr lang="en-US" dirty="0"/>
              <a:t>Example: a single node is on path between members of two communities  </a:t>
            </a:r>
          </a:p>
          <a:p>
            <a:r>
              <a:rPr lang="en-US" dirty="0"/>
              <a:t>Can use betweenness to separate communities </a:t>
            </a:r>
          </a:p>
          <a:p>
            <a:pPr marL="0" indent="0">
              <a:buNone/>
            </a:pPr>
            <a:endParaRPr lang="en-US" dirty="0"/>
          </a:p>
          <a:p>
            <a:pPr marL="0" indent="0">
              <a:buNone/>
            </a:pPr>
            <a:r>
              <a:rPr lang="en-US" sz="1800" dirty="0"/>
              <a:t>Source: </a:t>
            </a:r>
            <a:r>
              <a:rPr lang="en-US" sz="1800" dirty="0">
                <a:hlinkClick r:id="rId2"/>
              </a:rPr>
              <a:t>bsmithactivity3</a:t>
            </a:r>
            <a:endParaRPr lang="en-US" sz="1800" dirty="0"/>
          </a:p>
          <a:p>
            <a:pPr marL="0" indent="0">
              <a:buNone/>
            </a:pPr>
            <a:endParaRPr lang="en-US" dirty="0"/>
          </a:p>
          <a:p>
            <a:endParaRPr lang="en-US" dirty="0"/>
          </a:p>
          <a:p>
            <a:endParaRPr lang="en-US" dirty="0"/>
          </a:p>
        </p:txBody>
      </p:sp>
      <p:pic>
        <p:nvPicPr>
          <p:cNvPr id="2052" name="Picture 4">
            <a:extLst>
              <a:ext uri="{FF2B5EF4-FFF2-40B4-BE49-F238E27FC236}">
                <a16:creationId xmlns:a16="http://schemas.microsoft.com/office/drawing/2014/main" id="{358CBA53-3A14-4E44-BA5E-6759A818B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898" y="1208868"/>
            <a:ext cx="6269584" cy="544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99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How can we find betweenness?</a:t>
            </a:r>
          </a:p>
          <a:p>
            <a:r>
              <a:rPr lang="en-US" dirty="0"/>
              <a:t>Database searching</a:t>
            </a:r>
          </a:p>
          <a:p>
            <a:pPr lvl="1"/>
            <a:r>
              <a:rPr lang="en-US" dirty="0"/>
              <a:t>e.g. B-tree search</a:t>
            </a:r>
          </a:p>
          <a:p>
            <a:r>
              <a:rPr lang="en-US" dirty="0"/>
              <a:t>Searching graphs</a:t>
            </a:r>
          </a:p>
          <a:p>
            <a:pPr lvl="1"/>
            <a:r>
              <a:rPr lang="en-US" dirty="0"/>
              <a:t>Find distances </a:t>
            </a:r>
          </a:p>
          <a:p>
            <a:pPr lvl="1"/>
            <a:r>
              <a:rPr lang="en-US" dirty="0"/>
              <a:t>Compute shortest paths</a:t>
            </a:r>
          </a:p>
          <a:p>
            <a:pPr lvl="1"/>
            <a:r>
              <a:rPr lang="en-US" dirty="0"/>
              <a:t>Discover connectivity  </a:t>
            </a:r>
          </a:p>
          <a:p>
            <a:r>
              <a:rPr lang="en-US" dirty="0"/>
              <a:t>Path search is computationally intensive for large graphs! </a:t>
            </a:r>
          </a:p>
          <a:p>
            <a:endParaRPr lang="en-US" dirty="0"/>
          </a:p>
        </p:txBody>
      </p:sp>
    </p:spTree>
    <p:extLst>
      <p:ext uri="{BB962C8B-B14F-4D97-AF65-F5344CB8AC3E}">
        <p14:creationId xmlns:p14="http://schemas.microsoft.com/office/powerpoint/2010/main" val="224115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How can we search a graph to find paths</a:t>
                </a:r>
              </a:p>
              <a:p>
                <a:r>
                  <a:rPr lang="en-US" dirty="0"/>
                  <a:t>Depth first search </a:t>
                </a:r>
              </a:p>
              <a:p>
                <a:pPr marL="914400" lvl="1" indent="-457200">
                  <a:buFont typeface="+mj-lt"/>
                  <a:buAutoNum type="arabicPeriod"/>
                </a:pPr>
                <a:r>
                  <a:rPr lang="en-US" dirty="0"/>
                  <a:t>Recursively search nearest neighbors to the ends of the graph </a:t>
                </a:r>
              </a:p>
              <a:p>
                <a:pPr marL="914400" lvl="1" indent="-457200">
                  <a:buFont typeface="+mj-lt"/>
                  <a:buAutoNum type="arabicPeriod"/>
                </a:pPr>
                <a:r>
                  <a:rPr lang="en-US" dirty="0"/>
                  <a:t>Algorithm terminates when all nodes searched</a:t>
                </a:r>
              </a:p>
              <a:p>
                <a:r>
                  <a:rPr lang="en-US" dirty="0"/>
                  <a:t>Breadth first search </a:t>
                </a:r>
              </a:p>
              <a:p>
                <a:pPr marL="914400" lvl="1" indent="-457200">
                  <a:buFont typeface="+mj-lt"/>
                  <a:buAutoNum type="arabicPeriod"/>
                </a:pPr>
                <a:r>
                  <a:rPr lang="en-US" dirty="0"/>
                  <a:t>Start at a node; the </a:t>
                </a:r>
                <a:r>
                  <a:rPr lang="en-US" b="1" dirty="0"/>
                  <a:t>root</a:t>
                </a:r>
                <a:r>
                  <a:rPr lang="en-US" dirty="0"/>
                  <a:t> </a:t>
                </a:r>
              </a:p>
              <a:p>
                <a:pPr marL="914400" lvl="1" indent="-457200">
                  <a:buFont typeface="+mj-lt"/>
                  <a:buAutoNum type="arabicPeriod"/>
                </a:pPr>
                <a:r>
                  <a:rPr lang="en-US" dirty="0"/>
                  <a:t>Find nodes within distance d to root </a:t>
                </a:r>
              </a:p>
              <a:p>
                <a:pPr marL="914400" lvl="1" indent="-457200">
                  <a:buFont typeface="+mj-lt"/>
                  <a:buAutoNum type="arabicPeriod"/>
                </a:pPr>
                <a:r>
                  <a:rPr lang="en-US" dirty="0"/>
                  <a:t>Create queue of nodes at distance d + 1 </a:t>
                </a:r>
              </a:p>
              <a:p>
                <a:pPr marL="914400" lvl="1" indent="-457200">
                  <a:buFont typeface="+mj-lt"/>
                  <a:buAutoNum type="arabicPeriod"/>
                </a:pPr>
                <a:r>
                  <a:rPr lang="en-US" dirty="0"/>
                  <a:t>Find nodes within distance d of new nodes in queue</a:t>
                </a:r>
              </a:p>
              <a:p>
                <a:pPr marL="914400" lvl="1" indent="-457200">
                  <a:buFont typeface="+mj-lt"/>
                  <a:buAutoNum type="arabicPeriod"/>
                </a:pPr>
                <a:r>
                  <a:rPr lang="en-US" dirty="0"/>
                  <a:t>Repeat steps 3 and 4 until end of graph discovered; empty queue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b="1" dirty="0"/>
                  <a:t>stopping condition </a:t>
                </a:r>
              </a:p>
              <a:p>
                <a:endParaRPr lang="en-US" dirty="0"/>
              </a:p>
              <a:p>
                <a:endParaRPr lang="en-US" dirty="0"/>
              </a:p>
            </p:txBody>
          </p:sp>
        </mc:Choice>
        <mc:Fallback>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54030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5540293" cy="5526858"/>
          </a:xfrm>
        </p:spPr>
        <p:txBody>
          <a:bodyPr>
            <a:normAutofit fontScale="92500" lnSpcReduction="20000"/>
          </a:bodyPr>
          <a:lstStyle/>
          <a:p>
            <a:pPr marL="0" indent="0">
              <a:buNone/>
            </a:pPr>
            <a:r>
              <a:rPr lang="en-US" dirty="0"/>
              <a:t>Social networks appear in many forms </a:t>
            </a:r>
          </a:p>
          <a:p>
            <a:r>
              <a:rPr lang="en-US" dirty="0"/>
              <a:t>Example: small network of co-authorship of scientific papers   </a:t>
            </a:r>
          </a:p>
          <a:p>
            <a:r>
              <a:rPr lang="en-US" dirty="0"/>
              <a:t>Relationships represented by </a:t>
            </a:r>
            <a:r>
              <a:rPr lang="en-US" b="1" dirty="0"/>
              <a:t>undirected graph </a:t>
            </a:r>
          </a:p>
          <a:p>
            <a:r>
              <a:rPr lang="en-US" dirty="0"/>
              <a:t>Relationship </a:t>
            </a:r>
            <a:r>
              <a:rPr lang="en-US" b="1" dirty="0"/>
              <a:t>communities</a:t>
            </a:r>
            <a:r>
              <a:rPr lang="en-US" dirty="0"/>
              <a:t> organize along discipline lines</a:t>
            </a:r>
          </a:p>
          <a:p>
            <a:pPr lvl="1"/>
            <a:r>
              <a:rPr lang="en-US" dirty="0"/>
              <a:t>Some community members are </a:t>
            </a:r>
            <a:r>
              <a:rPr lang="en-US" b="1" dirty="0"/>
              <a:t>strongly connected </a:t>
            </a:r>
          </a:p>
          <a:p>
            <a:pPr lvl="1"/>
            <a:r>
              <a:rPr lang="en-US" dirty="0"/>
              <a:t>Strongly connected members are said to be </a:t>
            </a:r>
            <a:r>
              <a:rPr lang="en-US" b="1" dirty="0"/>
              <a:t>influential </a:t>
            </a:r>
          </a:p>
          <a:p>
            <a:r>
              <a:rPr lang="en-US" dirty="0"/>
              <a:t>Few connections between communities</a:t>
            </a:r>
          </a:p>
          <a:p>
            <a:pPr marL="0" indent="0">
              <a:buNone/>
            </a:pPr>
            <a:endParaRPr lang="en-US" dirty="0"/>
          </a:p>
          <a:p>
            <a:pPr marL="0" indent="0">
              <a:buNone/>
            </a:pPr>
            <a:r>
              <a:rPr lang="en-US" sz="2000" dirty="0">
                <a:hlinkClick r:id="rId2"/>
              </a:rPr>
              <a:t>Credit: Neman, 2004, Proceedings of the National Academy of Sciences</a:t>
            </a:r>
            <a:endParaRPr lang="en-US" sz="2000" dirty="0"/>
          </a:p>
          <a:p>
            <a:endParaRPr lang="en-US" dirty="0"/>
          </a:p>
          <a:p>
            <a:endParaRPr lang="en-US" dirty="0"/>
          </a:p>
        </p:txBody>
      </p:sp>
      <p:pic>
        <p:nvPicPr>
          <p:cNvPr id="5" name="Picture 4">
            <a:extLst>
              <a:ext uri="{FF2B5EF4-FFF2-40B4-BE49-F238E27FC236}">
                <a16:creationId xmlns:a16="http://schemas.microsoft.com/office/drawing/2014/main" id="{B7303829-900A-40AC-89F5-A8ED8F2FF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233" y="1043689"/>
            <a:ext cx="4976640" cy="5449186"/>
          </a:xfrm>
          <a:prstGeom prst="rect">
            <a:avLst/>
          </a:prstGeom>
        </p:spPr>
      </p:pic>
    </p:spTree>
    <p:extLst>
      <p:ext uri="{BB962C8B-B14F-4D97-AF65-F5344CB8AC3E}">
        <p14:creationId xmlns:p14="http://schemas.microsoft.com/office/powerpoint/2010/main" val="369803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8279F19B-0604-4039-9C42-D50903454E49}"/>
              </a:ext>
            </a:extLst>
          </p:cNvPr>
          <p:cNvSpPr/>
          <p:nvPr/>
        </p:nvSpPr>
        <p:spPr>
          <a:xfrm>
            <a:off x="8186869" y="1962631"/>
            <a:ext cx="2820793" cy="259164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EF281AF-DDF8-4B05-B723-F283F327EA20}"/>
              </a:ext>
            </a:extLst>
          </p:cNvPr>
          <p:cNvSpPr/>
          <p:nvPr/>
        </p:nvSpPr>
        <p:spPr>
          <a:xfrm>
            <a:off x="8761430" y="2554728"/>
            <a:ext cx="1759486" cy="1528174"/>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6F5B43F-30E5-44BC-9892-41A17370D307}"/>
              </a:ext>
            </a:extLst>
          </p:cNvPr>
          <p:cNvSpPr/>
          <p:nvPr/>
        </p:nvSpPr>
        <p:spPr>
          <a:xfrm>
            <a:off x="9338929" y="2961576"/>
            <a:ext cx="669851" cy="627859"/>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59935" y="1323753"/>
            <a:ext cx="6033977" cy="5355054"/>
          </a:xfrm>
        </p:spPr>
        <p:txBody>
          <a:bodyPr>
            <a:normAutofit/>
          </a:bodyPr>
          <a:lstStyle/>
          <a:p>
            <a:pPr marL="0" indent="0">
              <a:buNone/>
            </a:pPr>
            <a:r>
              <a:rPr lang="en-US" dirty="0"/>
              <a:t>Basic breadth first search algorithm</a:t>
            </a:r>
          </a:p>
          <a:p>
            <a:r>
              <a:rPr lang="en-US" dirty="0"/>
              <a:t>Start with </a:t>
            </a:r>
            <a:r>
              <a:rPr lang="en-US" b="1" dirty="0"/>
              <a:t>root node</a:t>
            </a:r>
            <a:r>
              <a:rPr lang="en-US" dirty="0"/>
              <a:t> on graph at distance 0</a:t>
            </a:r>
          </a:p>
          <a:p>
            <a:r>
              <a:rPr lang="en-US" dirty="0"/>
              <a:t>Find nodes at distance d from the root</a:t>
            </a:r>
          </a:p>
          <a:p>
            <a:r>
              <a:rPr lang="en-US" dirty="0"/>
              <a:t>Find nodes at distance d = 1 </a:t>
            </a:r>
          </a:p>
          <a:p>
            <a:r>
              <a:rPr lang="en-US" dirty="0"/>
              <a:t>Find nodes at distance d = 2</a:t>
            </a:r>
          </a:p>
          <a:p>
            <a:r>
              <a:rPr lang="en-US" dirty="0"/>
              <a:t>Continue until the</a:t>
            </a:r>
            <a:r>
              <a:rPr lang="en-US" b="1" dirty="0"/>
              <a:t> termination condition is reached</a:t>
            </a:r>
          </a:p>
          <a:p>
            <a:endParaRPr lang="en-US" dirty="0"/>
          </a:p>
          <a:p>
            <a:endParaRPr lang="en-US" dirty="0"/>
          </a:p>
        </p:txBody>
      </p:sp>
      <p:sp>
        <p:nvSpPr>
          <p:cNvPr id="4" name="Oval 3">
            <a:extLst>
              <a:ext uri="{FF2B5EF4-FFF2-40B4-BE49-F238E27FC236}">
                <a16:creationId xmlns:a16="http://schemas.microsoft.com/office/drawing/2014/main" id="{7D55DE25-0850-4004-AC21-0B092D9C1DFF}"/>
              </a:ext>
            </a:extLst>
          </p:cNvPr>
          <p:cNvSpPr/>
          <p:nvPr/>
        </p:nvSpPr>
        <p:spPr>
          <a:xfrm>
            <a:off x="9037674"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4DDF697-FAA7-4139-B6B7-70044DA62CEC}"/>
              </a:ext>
            </a:extLst>
          </p:cNvPr>
          <p:cNvSpPr/>
          <p:nvPr/>
        </p:nvSpPr>
        <p:spPr>
          <a:xfrm>
            <a:off x="9618034" y="3205716"/>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F452263-033A-4418-9FB7-11A4497D3F39}"/>
              </a:ext>
            </a:extLst>
          </p:cNvPr>
          <p:cNvSpPr/>
          <p:nvPr/>
        </p:nvSpPr>
        <p:spPr>
          <a:xfrm>
            <a:off x="8514907" y="29966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BC60716-917E-4AD0-ABC8-99803D6C6CC9}"/>
              </a:ext>
            </a:extLst>
          </p:cNvPr>
          <p:cNvSpPr/>
          <p:nvPr/>
        </p:nvSpPr>
        <p:spPr>
          <a:xfrm>
            <a:off x="8981853" y="260362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6B6DBC0-54A2-4088-A0E7-A39959909EB4}"/>
              </a:ext>
            </a:extLst>
          </p:cNvPr>
          <p:cNvSpPr/>
          <p:nvPr/>
        </p:nvSpPr>
        <p:spPr>
          <a:xfrm>
            <a:off x="9389057" y="379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AFF20D-D3AC-44D6-9B07-F6695654D1CE}"/>
              </a:ext>
            </a:extLst>
          </p:cNvPr>
          <p:cNvSpPr/>
          <p:nvPr/>
        </p:nvSpPr>
        <p:spPr>
          <a:xfrm>
            <a:off x="9973338" y="283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F24BF03-1D55-487F-8C97-30D67DFDB53C}"/>
              </a:ext>
            </a:extLst>
          </p:cNvPr>
          <p:cNvSpPr/>
          <p:nvPr/>
        </p:nvSpPr>
        <p:spPr>
          <a:xfrm>
            <a:off x="7956696"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FB7EE9-95C6-4D3E-AB12-E7D0F2B6F5F6}"/>
              </a:ext>
            </a:extLst>
          </p:cNvPr>
          <p:cNvSpPr/>
          <p:nvPr/>
        </p:nvSpPr>
        <p:spPr>
          <a:xfrm>
            <a:off x="9091048" y="16367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33DCBD6-0694-4C1F-9EC7-E8B4515BB164}"/>
              </a:ext>
            </a:extLst>
          </p:cNvPr>
          <p:cNvSpPr/>
          <p:nvPr/>
        </p:nvSpPr>
        <p:spPr>
          <a:xfrm>
            <a:off x="8296939" y="23103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A9C2216-BF11-4499-AB35-A08B26050393}"/>
              </a:ext>
            </a:extLst>
          </p:cNvPr>
          <p:cNvSpPr/>
          <p:nvPr/>
        </p:nvSpPr>
        <p:spPr>
          <a:xfrm>
            <a:off x="10207268" y="424561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8D574BE-6F88-428C-8604-81099D3F95A3}"/>
              </a:ext>
            </a:extLst>
          </p:cNvPr>
          <p:cNvSpPr/>
          <p:nvPr/>
        </p:nvSpPr>
        <p:spPr>
          <a:xfrm>
            <a:off x="8516590" y="382876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B2EF76F-D915-4F50-8508-B44273C2940E}"/>
              </a:ext>
            </a:extLst>
          </p:cNvPr>
          <p:cNvSpPr/>
          <p:nvPr/>
        </p:nvSpPr>
        <p:spPr>
          <a:xfrm>
            <a:off x="10797730" y="30299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70D5669-9951-4C64-9601-8B2F794AA8C8}"/>
              </a:ext>
            </a:extLst>
          </p:cNvPr>
          <p:cNvSpPr/>
          <p:nvPr/>
        </p:nvSpPr>
        <p:spPr>
          <a:xfrm>
            <a:off x="9415190" y="434256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5A910F8-FCA0-454E-B06B-DFED55CD131C}"/>
              </a:ext>
            </a:extLst>
          </p:cNvPr>
          <p:cNvSpPr/>
          <p:nvPr/>
        </p:nvSpPr>
        <p:spPr>
          <a:xfrm>
            <a:off x="6980275" y="213490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35FA785-24B5-428D-9294-168ADDAF1D68}"/>
              </a:ext>
            </a:extLst>
          </p:cNvPr>
          <p:cNvSpPr/>
          <p:nvPr/>
        </p:nvSpPr>
        <p:spPr>
          <a:xfrm>
            <a:off x="8514907" y="13704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A200B61-8AFC-49A4-9565-E2721FC42941}"/>
              </a:ext>
            </a:extLst>
          </p:cNvPr>
          <p:cNvSpPr/>
          <p:nvPr/>
        </p:nvSpPr>
        <p:spPr>
          <a:xfrm>
            <a:off x="10254590" y="22950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E96D8DD-3452-456B-9BBF-AE62174A2571}"/>
              </a:ext>
            </a:extLst>
          </p:cNvPr>
          <p:cNvCxnSpPr>
            <a:stCxn id="4" idx="0"/>
            <a:endCxn id="7" idx="4"/>
          </p:cNvCxnSpPr>
          <p:nvPr/>
        </p:nvCxnSpPr>
        <p:spPr>
          <a:xfrm flipH="1" flipV="1">
            <a:off x="9037674" y="2699314"/>
            <a:ext cx="55821" cy="3415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EE4A90-965D-49B3-A34A-8F5A0230D122}"/>
              </a:ext>
            </a:extLst>
          </p:cNvPr>
          <p:cNvCxnSpPr>
            <a:cxnSpLocks/>
            <a:stCxn id="5" idx="0"/>
            <a:endCxn id="4" idx="7"/>
          </p:cNvCxnSpPr>
          <p:nvPr/>
        </p:nvCxnSpPr>
        <p:spPr>
          <a:xfrm flipH="1" flipV="1">
            <a:off x="9132966" y="3054926"/>
            <a:ext cx="540889" cy="1507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505ACC0-ABFF-4BB7-8E3A-2983204140FC}"/>
              </a:ext>
            </a:extLst>
          </p:cNvPr>
          <p:cNvCxnSpPr>
            <a:cxnSpLocks/>
            <a:stCxn id="4" idx="7"/>
            <a:endCxn id="6" idx="0"/>
          </p:cNvCxnSpPr>
          <p:nvPr/>
        </p:nvCxnSpPr>
        <p:spPr>
          <a:xfrm flipH="1" flipV="1">
            <a:off x="8570728" y="2996609"/>
            <a:ext cx="562238" cy="5831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D327F9-631C-4A74-A504-2F4D34965F3E}"/>
              </a:ext>
            </a:extLst>
          </p:cNvPr>
          <p:cNvCxnSpPr>
            <a:cxnSpLocks/>
            <a:endCxn id="5" idx="7"/>
          </p:cNvCxnSpPr>
          <p:nvPr/>
        </p:nvCxnSpPr>
        <p:spPr>
          <a:xfrm flipV="1">
            <a:off x="9441025" y="3219730"/>
            <a:ext cx="272301" cy="5949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92EFCAD-7A9C-40B6-BC2A-E1FCACAD86AE}"/>
              </a:ext>
            </a:extLst>
          </p:cNvPr>
          <p:cNvCxnSpPr>
            <a:cxnSpLocks/>
            <a:stCxn id="5" idx="6"/>
            <a:endCxn id="9" idx="4"/>
          </p:cNvCxnSpPr>
          <p:nvPr/>
        </p:nvCxnSpPr>
        <p:spPr>
          <a:xfrm flipV="1">
            <a:off x="9729676" y="2930622"/>
            <a:ext cx="299483" cy="3229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DE5B621-BA63-44CD-BA57-76D74C3648C9}"/>
              </a:ext>
            </a:extLst>
          </p:cNvPr>
          <p:cNvCxnSpPr>
            <a:cxnSpLocks/>
            <a:stCxn id="7" idx="0"/>
            <a:endCxn id="11" idx="0"/>
          </p:cNvCxnSpPr>
          <p:nvPr/>
        </p:nvCxnSpPr>
        <p:spPr>
          <a:xfrm flipV="1">
            <a:off x="9037674" y="1636761"/>
            <a:ext cx="109195" cy="9668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204E5D0-2604-4274-8A0D-3D2B63ADFAEA}"/>
              </a:ext>
            </a:extLst>
          </p:cNvPr>
          <p:cNvCxnSpPr>
            <a:cxnSpLocks/>
            <a:stCxn id="7" idx="4"/>
            <a:endCxn id="12" idx="5"/>
          </p:cNvCxnSpPr>
          <p:nvPr/>
        </p:nvCxnSpPr>
        <p:spPr>
          <a:xfrm flipH="1" flipV="1">
            <a:off x="8392231" y="2392019"/>
            <a:ext cx="645443" cy="30729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9F39E99-9F09-4FC8-B4CD-03A20ECBF312}"/>
              </a:ext>
            </a:extLst>
          </p:cNvPr>
          <p:cNvCxnSpPr>
            <a:cxnSpLocks/>
            <a:stCxn id="6" idx="7"/>
            <a:endCxn id="10" idx="7"/>
          </p:cNvCxnSpPr>
          <p:nvPr/>
        </p:nvCxnSpPr>
        <p:spPr>
          <a:xfrm flipH="1">
            <a:off x="8051988" y="3010623"/>
            <a:ext cx="558211" cy="443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DCE6DC5-2A75-4586-A834-A6E245CAC6C3}"/>
              </a:ext>
            </a:extLst>
          </p:cNvPr>
          <p:cNvCxnSpPr>
            <a:cxnSpLocks/>
            <a:stCxn id="9" idx="7"/>
            <a:endCxn id="22" idx="3"/>
          </p:cNvCxnSpPr>
          <p:nvPr/>
        </p:nvCxnSpPr>
        <p:spPr>
          <a:xfrm flipV="1">
            <a:off x="10068630" y="2376740"/>
            <a:ext cx="202310" cy="4722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6A80237-5BB8-49B0-AF15-E65E8656B710}"/>
              </a:ext>
            </a:extLst>
          </p:cNvPr>
          <p:cNvCxnSpPr>
            <a:cxnSpLocks/>
            <a:stCxn id="9" idx="7"/>
            <a:endCxn id="15" idx="0"/>
          </p:cNvCxnSpPr>
          <p:nvPr/>
        </p:nvCxnSpPr>
        <p:spPr>
          <a:xfrm>
            <a:off x="10068630" y="2848943"/>
            <a:ext cx="784921" cy="1809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A1F596-5E42-4307-9EEF-770971F08AC5}"/>
              </a:ext>
            </a:extLst>
          </p:cNvPr>
          <p:cNvCxnSpPr>
            <a:cxnSpLocks/>
            <a:stCxn id="11" idx="7"/>
          </p:cNvCxnSpPr>
          <p:nvPr/>
        </p:nvCxnSpPr>
        <p:spPr>
          <a:xfrm flipH="1" flipV="1">
            <a:off x="8529044" y="1406585"/>
            <a:ext cx="657296" cy="2441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5920334-22D2-44E8-AC0A-154717CAF8BB}"/>
              </a:ext>
            </a:extLst>
          </p:cNvPr>
          <p:cNvCxnSpPr>
            <a:cxnSpLocks/>
            <a:stCxn id="12" idx="5"/>
            <a:endCxn id="17" idx="6"/>
          </p:cNvCxnSpPr>
          <p:nvPr/>
        </p:nvCxnSpPr>
        <p:spPr>
          <a:xfrm flipH="1" flipV="1">
            <a:off x="7091917" y="2182749"/>
            <a:ext cx="1300314" cy="2092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AE838E9-1273-4310-96E9-7A372F43456F}"/>
              </a:ext>
            </a:extLst>
          </p:cNvPr>
          <p:cNvCxnSpPr>
            <a:cxnSpLocks/>
            <a:stCxn id="8" idx="4"/>
          </p:cNvCxnSpPr>
          <p:nvPr/>
        </p:nvCxnSpPr>
        <p:spPr>
          <a:xfrm>
            <a:off x="9444878" y="3890622"/>
            <a:ext cx="14792" cy="5006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F404C3-A842-47A8-87EB-0B2C6F814133}"/>
              </a:ext>
            </a:extLst>
          </p:cNvPr>
          <p:cNvCxnSpPr>
            <a:cxnSpLocks/>
            <a:stCxn id="8" idx="5"/>
          </p:cNvCxnSpPr>
          <p:nvPr/>
        </p:nvCxnSpPr>
        <p:spPr>
          <a:xfrm>
            <a:off x="9484349" y="3876608"/>
            <a:ext cx="744198" cy="4500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99DB2F-0984-43F3-8451-941F5A53EC45}"/>
              </a:ext>
            </a:extLst>
          </p:cNvPr>
          <p:cNvCxnSpPr>
            <a:cxnSpLocks/>
            <a:stCxn id="14" idx="7"/>
            <a:endCxn id="8" idx="4"/>
          </p:cNvCxnSpPr>
          <p:nvPr/>
        </p:nvCxnSpPr>
        <p:spPr>
          <a:xfrm>
            <a:off x="8611882" y="3842776"/>
            <a:ext cx="832996" cy="478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33EA55-BC31-47B1-8201-FC14DACCBA30}"/>
              </a:ext>
            </a:extLst>
          </p:cNvPr>
          <p:cNvCxnSpPr>
            <a:cxnSpLocks/>
            <a:endCxn id="18" idx="0"/>
          </p:cNvCxnSpPr>
          <p:nvPr/>
        </p:nvCxnSpPr>
        <p:spPr>
          <a:xfrm flipH="1">
            <a:off x="8570728" y="826788"/>
            <a:ext cx="281119" cy="543621"/>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201F3E0-9904-45C4-91DE-80E77EA02254}"/>
              </a:ext>
            </a:extLst>
          </p:cNvPr>
          <p:cNvCxnSpPr>
            <a:cxnSpLocks/>
            <a:stCxn id="22" idx="0"/>
          </p:cNvCxnSpPr>
          <p:nvPr/>
        </p:nvCxnSpPr>
        <p:spPr>
          <a:xfrm flipH="1" flipV="1">
            <a:off x="9536450" y="1613771"/>
            <a:ext cx="773961" cy="68129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94B3BE-5D3A-4E2D-A388-318AF31B03ED}"/>
              </a:ext>
            </a:extLst>
          </p:cNvPr>
          <p:cNvCxnSpPr>
            <a:cxnSpLocks/>
            <a:endCxn id="22" idx="7"/>
          </p:cNvCxnSpPr>
          <p:nvPr/>
        </p:nvCxnSpPr>
        <p:spPr>
          <a:xfrm flipH="1">
            <a:off x="10349882" y="1866860"/>
            <a:ext cx="810248" cy="442215"/>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DC4E36-7998-4DF1-9FF8-51BFCE34577A}"/>
              </a:ext>
            </a:extLst>
          </p:cNvPr>
          <p:cNvCxnSpPr>
            <a:cxnSpLocks/>
            <a:endCxn id="15" idx="5"/>
          </p:cNvCxnSpPr>
          <p:nvPr/>
        </p:nvCxnSpPr>
        <p:spPr>
          <a:xfrm flipH="1" flipV="1">
            <a:off x="10893022" y="3111619"/>
            <a:ext cx="523138" cy="63337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07030B6-F07F-4040-9D74-5021F2A56B09}"/>
              </a:ext>
            </a:extLst>
          </p:cNvPr>
          <p:cNvCxnSpPr>
            <a:cxnSpLocks/>
            <a:endCxn id="13" idx="7"/>
          </p:cNvCxnSpPr>
          <p:nvPr/>
        </p:nvCxnSpPr>
        <p:spPr>
          <a:xfrm flipH="1" flipV="1">
            <a:off x="10302560" y="4259625"/>
            <a:ext cx="947060" cy="81676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8DCB22B-10B9-451D-809E-021F3A10E308}"/>
              </a:ext>
            </a:extLst>
          </p:cNvPr>
          <p:cNvCxnSpPr>
            <a:cxnSpLocks/>
            <a:endCxn id="16" idx="5"/>
          </p:cNvCxnSpPr>
          <p:nvPr/>
        </p:nvCxnSpPr>
        <p:spPr>
          <a:xfrm flipH="1" flipV="1">
            <a:off x="9510482" y="4424248"/>
            <a:ext cx="1276308" cy="101246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A4C3351-2717-40A4-97FE-BD0B4EBCB4A5}"/>
              </a:ext>
            </a:extLst>
          </p:cNvPr>
          <p:cNvCxnSpPr>
            <a:cxnSpLocks/>
          </p:cNvCxnSpPr>
          <p:nvPr/>
        </p:nvCxnSpPr>
        <p:spPr>
          <a:xfrm flipV="1">
            <a:off x="9313033" y="4391298"/>
            <a:ext cx="127992" cy="86704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E8CAEC2-365A-4B35-B037-C1041284EEAB}"/>
              </a:ext>
            </a:extLst>
          </p:cNvPr>
          <p:cNvCxnSpPr>
            <a:cxnSpLocks/>
            <a:endCxn id="14" idx="3"/>
          </p:cNvCxnSpPr>
          <p:nvPr/>
        </p:nvCxnSpPr>
        <p:spPr>
          <a:xfrm flipV="1">
            <a:off x="8119643" y="3910441"/>
            <a:ext cx="413297" cy="662907"/>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EA940D9-C5F1-49E2-89FD-E3FE1A4BDCF9}"/>
              </a:ext>
            </a:extLst>
          </p:cNvPr>
          <p:cNvCxnSpPr>
            <a:cxnSpLocks/>
            <a:endCxn id="14" idx="0"/>
          </p:cNvCxnSpPr>
          <p:nvPr/>
        </p:nvCxnSpPr>
        <p:spPr>
          <a:xfrm>
            <a:off x="7373149" y="3504919"/>
            <a:ext cx="1199262" cy="32384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F70AEC0-33A2-4E8E-8F40-A271AA831652}"/>
              </a:ext>
            </a:extLst>
          </p:cNvPr>
          <p:cNvCxnSpPr>
            <a:cxnSpLocks/>
            <a:endCxn id="10" idx="2"/>
          </p:cNvCxnSpPr>
          <p:nvPr/>
        </p:nvCxnSpPr>
        <p:spPr>
          <a:xfrm>
            <a:off x="6803710" y="2848943"/>
            <a:ext cx="1152986" cy="23981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7AFF5CC-B819-484B-A26E-40F2FAFEBB8E}"/>
              </a:ext>
            </a:extLst>
          </p:cNvPr>
          <p:cNvCxnSpPr>
            <a:cxnSpLocks/>
            <a:endCxn id="17" idx="4"/>
          </p:cNvCxnSpPr>
          <p:nvPr/>
        </p:nvCxnSpPr>
        <p:spPr>
          <a:xfrm>
            <a:off x="6922239" y="1466102"/>
            <a:ext cx="113857"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8742C85-56C0-4044-976E-517D3AECEB06}"/>
              </a:ext>
            </a:extLst>
          </p:cNvPr>
          <p:cNvCxnSpPr>
            <a:cxnSpLocks/>
            <a:stCxn id="17" idx="7"/>
            <a:endCxn id="18" idx="1"/>
          </p:cNvCxnSpPr>
          <p:nvPr/>
        </p:nvCxnSpPr>
        <p:spPr>
          <a:xfrm flipV="1">
            <a:off x="7075567" y="1384423"/>
            <a:ext cx="1455690"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9A62C37-3647-4033-91AC-047DF1928C4A}"/>
              </a:ext>
            </a:extLst>
          </p:cNvPr>
          <p:cNvCxnSpPr>
            <a:cxnSpLocks/>
            <a:stCxn id="14" idx="0"/>
            <a:endCxn id="16" idx="4"/>
          </p:cNvCxnSpPr>
          <p:nvPr/>
        </p:nvCxnSpPr>
        <p:spPr>
          <a:xfrm>
            <a:off x="8572411" y="3828762"/>
            <a:ext cx="898600" cy="60950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E3931B0-11E1-46D6-9B67-6D0329EEDCC6}"/>
              </a:ext>
            </a:extLst>
          </p:cNvPr>
          <p:cNvSpPr txBox="1"/>
          <p:nvPr/>
        </p:nvSpPr>
        <p:spPr>
          <a:xfrm>
            <a:off x="9612419" y="3544937"/>
            <a:ext cx="660300" cy="400110"/>
          </a:xfrm>
          <a:prstGeom prst="rect">
            <a:avLst/>
          </a:prstGeom>
          <a:noFill/>
        </p:spPr>
        <p:txBody>
          <a:bodyPr wrap="square" rtlCol="0">
            <a:spAutoFit/>
          </a:bodyPr>
          <a:lstStyle/>
          <a:p>
            <a:pPr algn="ctr"/>
            <a:r>
              <a:rPr lang="en-US" sz="2000" dirty="0"/>
              <a:t>D=1</a:t>
            </a:r>
          </a:p>
        </p:txBody>
      </p:sp>
      <p:sp>
        <p:nvSpPr>
          <p:cNvPr id="52" name="TextBox 51">
            <a:extLst>
              <a:ext uri="{FF2B5EF4-FFF2-40B4-BE49-F238E27FC236}">
                <a16:creationId xmlns:a16="http://schemas.microsoft.com/office/drawing/2014/main" id="{C64CE75C-9DEA-4AB1-B9C5-1D31ACE42FE3}"/>
              </a:ext>
            </a:extLst>
          </p:cNvPr>
          <p:cNvSpPr txBox="1"/>
          <p:nvPr/>
        </p:nvSpPr>
        <p:spPr>
          <a:xfrm>
            <a:off x="10138654" y="3801168"/>
            <a:ext cx="660300" cy="400110"/>
          </a:xfrm>
          <a:prstGeom prst="rect">
            <a:avLst/>
          </a:prstGeom>
          <a:noFill/>
        </p:spPr>
        <p:txBody>
          <a:bodyPr wrap="square" rtlCol="0">
            <a:spAutoFit/>
          </a:bodyPr>
          <a:lstStyle/>
          <a:p>
            <a:pPr algn="ctr"/>
            <a:r>
              <a:rPr lang="en-US" sz="2000" dirty="0"/>
              <a:t>D=2</a:t>
            </a:r>
          </a:p>
        </p:txBody>
      </p:sp>
      <p:sp>
        <p:nvSpPr>
          <p:cNvPr id="53" name="TextBox 52">
            <a:extLst>
              <a:ext uri="{FF2B5EF4-FFF2-40B4-BE49-F238E27FC236}">
                <a16:creationId xmlns:a16="http://schemas.microsoft.com/office/drawing/2014/main" id="{B93815A5-848C-45C8-B5FD-5E57DF59DF2A}"/>
              </a:ext>
            </a:extLst>
          </p:cNvPr>
          <p:cNvSpPr txBox="1"/>
          <p:nvPr/>
        </p:nvSpPr>
        <p:spPr>
          <a:xfrm>
            <a:off x="9636549" y="3214107"/>
            <a:ext cx="319526" cy="400110"/>
          </a:xfrm>
          <a:prstGeom prst="rect">
            <a:avLst/>
          </a:prstGeom>
          <a:noFill/>
        </p:spPr>
        <p:txBody>
          <a:bodyPr wrap="square" rtlCol="0">
            <a:spAutoFit/>
          </a:bodyPr>
          <a:lstStyle/>
          <a:p>
            <a:pPr algn="ctr"/>
            <a:r>
              <a:rPr lang="en-US" sz="2000" dirty="0"/>
              <a:t>0</a:t>
            </a:r>
          </a:p>
        </p:txBody>
      </p:sp>
    </p:spTree>
    <p:extLst>
      <p:ext uri="{BB962C8B-B14F-4D97-AF65-F5344CB8AC3E}">
        <p14:creationId xmlns:p14="http://schemas.microsoft.com/office/powerpoint/2010/main" val="425805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xEl>
                                              <p:pRg st="3" end="3"/>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
                                            <p:txEl>
                                              <p:pRg st="4" end="4"/>
                                            </p:txEl>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9"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2" grpId="0" animBg="1"/>
      <p:bldP spid="23" grpId="0"/>
      <p:bldP spid="52" grpId="0"/>
      <p:bldP spid="5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9949" y="986118"/>
                <a:ext cx="10515600" cy="5447426"/>
              </a:xfrm>
            </p:spPr>
            <p:txBody>
              <a:bodyPr>
                <a:normAutofit lnSpcReduction="10000"/>
              </a:bodyPr>
              <a:lstStyle/>
              <a:p>
                <a:pPr marL="0" indent="0">
                  <a:buNone/>
                </a:pPr>
                <a:r>
                  <a:rPr lang="en-US" dirty="0"/>
                  <a:t>Breadth first search is widely used</a:t>
                </a:r>
              </a:p>
              <a:p>
                <a:r>
                  <a:rPr lang="en-US" dirty="0"/>
                  <a:t>Relatively efficient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oMath>
                </a14:m>
                <a:endParaRPr lang="en-US" dirty="0"/>
              </a:p>
              <a:p>
                <a:r>
                  <a:rPr lang="en-US" dirty="0"/>
                  <a:t>Build a table of distances </a:t>
                </a:r>
              </a:p>
              <a:p>
                <a:r>
                  <a:rPr lang="en-US" dirty="0"/>
                  <a:t>Find shortest paths from distances </a:t>
                </a:r>
              </a:p>
              <a:p>
                <a:pPr lvl="1"/>
                <a:r>
                  <a:rPr lang="en-US" dirty="0"/>
                  <a:t>Tree has only one shortest path </a:t>
                </a:r>
              </a:p>
              <a:p>
                <a:pPr lvl="1"/>
                <a:r>
                  <a:rPr lang="en-US" dirty="0"/>
                  <a:t>Generally multiple shortest paths </a:t>
                </a:r>
              </a:p>
              <a:p>
                <a:r>
                  <a:rPr lang="en-US" dirty="0"/>
                  <a:t>Originally developed by </a:t>
                </a:r>
                <a:r>
                  <a:rPr lang="en-US" dirty="0">
                    <a:hlinkClick r:id="rId2"/>
                  </a:rPr>
                  <a:t>Konrad </a:t>
                </a:r>
                <a:r>
                  <a:rPr lang="en-US" dirty="0" err="1">
                    <a:hlinkClick r:id="rId2"/>
                  </a:rPr>
                  <a:t>Zuse</a:t>
                </a:r>
                <a:r>
                  <a:rPr lang="en-US" dirty="0">
                    <a:hlinkClick r:id="rId2"/>
                  </a:rPr>
                  <a:t>  </a:t>
                </a:r>
                <a:endParaRPr lang="en-US" dirty="0"/>
              </a:p>
              <a:p>
                <a:pPr lvl="1"/>
                <a:r>
                  <a:rPr lang="en-US" dirty="0"/>
                  <a:t>Computer science pioneer </a:t>
                </a:r>
              </a:p>
              <a:p>
                <a:pPr lvl="1"/>
                <a:r>
                  <a:rPr lang="en-US" dirty="0"/>
                  <a:t>1945 PhD dissertation was rejected, supposedly for unpaid fees </a:t>
                </a:r>
              </a:p>
              <a:p>
                <a:pPr lvl="1"/>
                <a:r>
                  <a:rPr lang="en-US" dirty="0" err="1">
                    <a:hlinkClick r:id="rId3"/>
                  </a:rPr>
                  <a:t>Zuse</a:t>
                </a:r>
                <a:r>
                  <a:rPr lang="en-US" dirty="0">
                    <a:hlinkClick r:id="rId3"/>
                  </a:rPr>
                  <a:t> Created the world’s first programmable computer. The Z3, in 1941</a:t>
                </a:r>
                <a:r>
                  <a:rPr lang="en-US" dirty="0"/>
                  <a:t> </a:t>
                </a:r>
              </a:p>
              <a:p>
                <a:r>
                  <a:rPr lang="en-US" dirty="0"/>
                  <a:t>For an broad introduction to solving problems by searching see Chapter 3 of </a:t>
                </a:r>
                <a:r>
                  <a:rPr lang="en-US" dirty="0">
                    <a:hlinkClick r:id="rId4"/>
                  </a:rPr>
                  <a:t>Artificial Intelligence, a modern approach, 4</a:t>
                </a:r>
                <a:r>
                  <a:rPr lang="en-US" baseline="30000" dirty="0">
                    <a:hlinkClick r:id="rId4"/>
                  </a:rPr>
                  <a:t>th</a:t>
                </a:r>
                <a:r>
                  <a:rPr lang="en-US" dirty="0">
                    <a:hlinkClick r:id="rId4"/>
                  </a:rPr>
                  <a:t> edition, Russell and Norvig, Pearson, 2021</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9949" y="986118"/>
                <a:ext cx="10515600" cy="5447426"/>
              </a:xfrm>
              <a:blipFill>
                <a:blip r:embed="rId5"/>
                <a:stretch>
                  <a:fillRect l="-1217" t="-2576" b="-336"/>
                </a:stretch>
              </a:blipFill>
            </p:spPr>
            <p:txBody>
              <a:bodyPr/>
              <a:lstStyle/>
              <a:p>
                <a:r>
                  <a:rPr lang="en-US">
                    <a:noFill/>
                  </a:rPr>
                  <a:t> </a:t>
                </a:r>
              </a:p>
            </p:txBody>
          </p:sp>
        </mc:Fallback>
      </mc:AlternateContent>
    </p:spTree>
    <p:extLst>
      <p:ext uri="{BB962C8B-B14F-4D97-AF65-F5344CB8AC3E}">
        <p14:creationId xmlns:p14="http://schemas.microsoft.com/office/powerpoint/2010/main" val="408704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516611" y="1208868"/>
                <a:ext cx="6892396" cy="5447426"/>
              </a:xfrm>
            </p:spPr>
            <p:txBody>
              <a:bodyPr>
                <a:normAutofit/>
              </a:bodyPr>
              <a:lstStyle/>
              <a:p>
                <a:pPr marL="0" indent="0">
                  <a:buNone/>
                </a:pPr>
                <a:r>
                  <a:rPr lang="en-US" dirty="0"/>
                  <a:t>Betweenness centrality found by summing distances while traversing a graph </a:t>
                </a:r>
              </a:p>
              <a:p>
                <a:r>
                  <a:rPr lang="en-US" dirty="0"/>
                  <a:t>For graph with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𝑠𝑡</m:t>
                        </m:r>
                      </m:sub>
                      <m:sup>
                        <m:r>
                          <a:rPr lang="en-US" b="0" i="1" smtClean="0">
                            <a:latin typeface="Cambria Math" panose="02040503050406030204" pitchFamily="18" charset="0"/>
                          </a:rPr>
                          <m:t>𝑖</m:t>
                        </m:r>
                      </m:sup>
                    </m:sSubSup>
                  </m:oMath>
                </a14:m>
                <a:r>
                  <a:rPr lang="en-US" dirty="0"/>
                  <a:t> the number of shortest paths though node </a:t>
                </a:r>
                <a:r>
                  <a:rPr lang="en-US" i="1" dirty="0" err="1"/>
                  <a:t>i</a:t>
                </a:r>
                <a:r>
                  <a:rPr lang="en-US" dirty="0"/>
                  <a:t>, a</a:t>
                </a:r>
                <a14:m>
                  <m:oMath xmlns:m="http://schemas.openxmlformats.org/officeDocument/2006/math">
                    <m:r>
                      <m:rPr>
                        <m:sty m:val="p"/>
                      </m:rPr>
                      <a:rPr lang="en-US" b="0" i="0" smtClean="0">
                        <a:latin typeface="Cambria Math" panose="02040503050406030204" pitchFamily="18" charset="0"/>
                      </a:rPr>
                      <m:t>nd</m:t>
                    </m:r>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𝑠𝑡</m:t>
                        </m:r>
                      </m:sub>
                    </m:sSub>
                    <m:r>
                      <a:rPr lang="en-US" b="0" i="1" smtClean="0">
                        <a:latin typeface="Cambria Math" panose="02040503050406030204" pitchFamily="18" charset="0"/>
                      </a:rPr>
                      <m:t> </m:t>
                    </m:r>
                  </m:oMath>
                </a14:m>
                <a:r>
                  <a:rPr lang="en-US" dirty="0"/>
                  <a:t>total shortest paths, betweenness centrality: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𝑠𝑡</m:t>
                              </m:r>
                            </m:sub>
                            <m:sup>
                              <m:r>
                                <a:rPr lang="en-US" i="1">
                                  <a:latin typeface="Cambria Math" panose="02040503050406030204" pitchFamily="18" charset="0"/>
                                </a:rPr>
                                <m:t>𝑖</m:t>
                              </m:r>
                            </m:sup>
                          </m:sSubSup>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𝑠</m:t>
                          </m:r>
                          <m:r>
                            <a:rPr lang="en-US" b="0" i="1" smtClean="0">
                              <a:latin typeface="Cambria Math" panose="02040503050406030204" pitchFamily="18" charset="0"/>
                            </a:rPr>
                            <m:t>𝑡</m:t>
                          </m:r>
                        </m:sub>
                        <m:sup/>
                        <m:e>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b="0" i="1" smtClean="0">
                                  <a:latin typeface="Cambria Math" panose="02040503050406030204" pitchFamily="18" charset="0"/>
                                </a:rPr>
                                <m:t> </m:t>
                              </m:r>
                            </m:sub>
                            <m:sup>
                              <m:r>
                                <a:rPr lang="en-US" i="1">
                                  <a:latin typeface="Cambria Math" panose="02040503050406030204" pitchFamily="18" charset="0"/>
                                </a:rPr>
                                <m:t>𝑖</m:t>
                              </m:r>
                            </m:sup>
                          </m:sSubSup>
                        </m:e>
                      </m:nary>
                    </m:oMath>
                  </m:oMathPara>
                </a14:m>
                <a:endParaRPr lang="en-US" dirty="0"/>
              </a:p>
              <a:p>
                <a:r>
                  <a:rPr lang="en-US" dirty="0"/>
                  <a:t>Example: start with a graph</a:t>
                </a:r>
              </a:p>
              <a:p>
                <a:r>
                  <a:rPr lang="en-US" dirty="0"/>
                  <a:t>Find betweenness along shortest paths to a node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 </m:t>
                        </m:r>
                      </m:sub>
                      <m:sup>
                        <m:r>
                          <a:rPr lang="en-US" i="1">
                            <a:latin typeface="Cambria Math" panose="02040503050406030204" pitchFamily="18" charset="0"/>
                          </a:rPr>
                          <m:t>𝑖</m:t>
                        </m:r>
                      </m:sup>
                    </m:sSubSup>
                  </m:oMath>
                </a14:m>
                <a:r>
                  <a:rPr lang="en-US" dirty="0"/>
                  <a:t>  </a:t>
                </a:r>
              </a:p>
              <a:p>
                <a:r>
                  <a:rPr lang="en-US" dirty="0"/>
                  <a:t>Nodes or edges have distances, 1 in this case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516611" y="1208868"/>
                <a:ext cx="6892396" cy="5447426"/>
              </a:xfrm>
              <a:blipFill>
                <a:blip r:embed="rId2"/>
                <a:stretch>
                  <a:fillRect l="-1858" t="-1790" r="-1504"/>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1DD10ED4-E26E-401A-BC6D-EE1165960B84}"/>
              </a:ext>
            </a:extLst>
          </p:cNvPr>
          <p:cNvSpPr/>
          <p:nvPr/>
        </p:nvSpPr>
        <p:spPr>
          <a:xfrm>
            <a:off x="9065781" y="1524000"/>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223706"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99740"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2417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2229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355083" y="5414074"/>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429273" y="541407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88723" y="4386182"/>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68357" y="3024753"/>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68357" y="1748887"/>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69923" y="4386182"/>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602018" y="4386182"/>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344391" y="3024753"/>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312716" y="1748887"/>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608074" y="5303492"/>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808303" y="5303492"/>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614679" y="4031420"/>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78636" y="4062197"/>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943086" y="1020165"/>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96597" y="2648766"/>
            <a:ext cx="542441" cy="461665"/>
          </a:xfrm>
          <a:prstGeom prst="rect">
            <a:avLst/>
          </a:prstGeom>
          <a:noFill/>
        </p:spPr>
        <p:txBody>
          <a:bodyPr wrap="square" rtlCol="0">
            <a:spAutoFit/>
          </a:bodyPr>
          <a:lstStyle/>
          <a:p>
            <a:pPr algn="ctr"/>
            <a:r>
              <a:rPr lang="en-US" sz="2400" dirty="0"/>
              <a:t>1</a:t>
            </a:r>
          </a:p>
        </p:txBody>
      </p:sp>
      <p:sp>
        <p:nvSpPr>
          <p:cNvPr id="28" name="TextBox 27">
            <a:extLst>
              <a:ext uri="{FF2B5EF4-FFF2-40B4-BE49-F238E27FC236}">
                <a16:creationId xmlns:a16="http://schemas.microsoft.com/office/drawing/2014/main" id="{68ADF6B1-60B4-43C4-AC7D-DF41D262DC60}"/>
              </a:ext>
            </a:extLst>
          </p:cNvPr>
          <p:cNvSpPr txBox="1"/>
          <p:nvPr/>
        </p:nvSpPr>
        <p:spPr>
          <a:xfrm>
            <a:off x="7757466" y="2829275"/>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292892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32" grpId="0"/>
      <p:bldP spid="33" grpId="0"/>
      <p:bldP spid="34" grpId="0"/>
      <p:bldP spid="35" grpId="0"/>
      <p:bldP spid="36" grpId="0"/>
      <p:bldP spid="37" grpId="0"/>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6325068" cy="5447426"/>
          </a:xfrm>
        </p:spPr>
        <p:txBody>
          <a:bodyPr>
            <a:normAutofit/>
          </a:bodyPr>
          <a:lstStyle/>
          <a:p>
            <a:pPr marL="0" indent="0">
              <a:buNone/>
            </a:pPr>
            <a:r>
              <a:rPr lang="en-US" dirty="0"/>
              <a:t>Betweenness centrality found by summing distances while traversing a graph </a:t>
            </a:r>
          </a:p>
          <a:p>
            <a:r>
              <a:rPr lang="en-US" dirty="0"/>
              <a:t>Starting with the most distant nodes</a:t>
            </a:r>
          </a:p>
          <a:p>
            <a:r>
              <a:rPr lang="en-US" dirty="0"/>
              <a:t>Sum distances </a:t>
            </a:r>
          </a:p>
          <a:p>
            <a:r>
              <a:rPr lang="en-US" dirty="0"/>
              <a:t>If multiple paths, divide distance (weight) between paths</a:t>
            </a:r>
          </a:p>
          <a:p>
            <a:r>
              <a:rPr lang="en-US" dirty="0"/>
              <a:t>Continue summing until reaching </a:t>
            </a:r>
            <a:r>
              <a:rPr lang="en-US" i="1" dirty="0"/>
              <a:t>s</a:t>
            </a:r>
          </a:p>
          <a:p>
            <a:endParaRPr lang="en-US" dirty="0"/>
          </a:p>
          <a:p>
            <a:endParaRPr lang="en-US" dirty="0"/>
          </a:p>
        </p:txBody>
      </p:sp>
      <p:sp>
        <p:nvSpPr>
          <p:cNvPr id="4" name="Oval 3">
            <a:extLst>
              <a:ext uri="{FF2B5EF4-FFF2-40B4-BE49-F238E27FC236}">
                <a16:creationId xmlns:a16="http://schemas.microsoft.com/office/drawing/2014/main" id="{1DD10ED4-E26E-401A-BC6D-EE1165960B84}"/>
              </a:ext>
            </a:extLst>
          </p:cNvPr>
          <p:cNvSpPr/>
          <p:nvPr/>
        </p:nvSpPr>
        <p:spPr>
          <a:xfrm>
            <a:off x="9008630" y="148995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166555"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42589"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1846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1658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297932" y="5380027"/>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372122" y="5380026"/>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31572" y="4352135"/>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11206" y="2990706"/>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11206" y="1714840"/>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12772" y="4352135"/>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544867" y="4352135"/>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287240" y="2990706"/>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255565" y="1714840"/>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550923" y="5269445"/>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751152" y="5269445"/>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557528" y="3997373"/>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21485" y="4028150"/>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885935" y="986118"/>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39446" y="2614719"/>
            <a:ext cx="542441" cy="461665"/>
          </a:xfrm>
          <a:prstGeom prst="rect">
            <a:avLst/>
          </a:prstGeom>
          <a:noFill/>
        </p:spPr>
        <p:txBody>
          <a:bodyPr wrap="square" rtlCol="0">
            <a:spAutoFit/>
          </a:bodyPr>
          <a:lstStyle/>
          <a:p>
            <a:pPr algn="ctr"/>
            <a:r>
              <a:rPr lang="en-US" sz="2400" dirty="0"/>
              <a:t>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FFC57A-F5A9-4D2C-B57E-6DC2B9166E1F}"/>
                  </a:ext>
                </a:extLst>
              </p:cNvPr>
              <p:cNvSpPr txBox="1"/>
              <p:nvPr/>
            </p:nvSpPr>
            <p:spPr>
              <a:xfrm>
                <a:off x="8741156" y="3809501"/>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3</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8" name="TextBox 37">
                <a:extLst>
                  <a:ext uri="{FF2B5EF4-FFF2-40B4-BE49-F238E27FC236}">
                    <a16:creationId xmlns:a16="http://schemas.microsoft.com/office/drawing/2014/main" id="{5FFFC57A-F5A9-4D2C-B57E-6DC2B9166E1F}"/>
                  </a:ext>
                </a:extLst>
              </p:cNvPr>
              <p:cNvSpPr txBox="1">
                <a:spLocks noRot="1" noChangeAspect="1" noMove="1" noResize="1" noEditPoints="1" noAdjustHandles="1" noChangeArrowheads="1" noChangeShapeType="1" noTextEdit="1"/>
              </p:cNvSpPr>
              <p:nvPr/>
            </p:nvSpPr>
            <p:spPr>
              <a:xfrm>
                <a:off x="8741156" y="3809501"/>
                <a:ext cx="542441" cy="78380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C58BAE9-CD90-4863-BBB1-7071626167C5}"/>
                  </a:ext>
                </a:extLst>
              </p:cNvPr>
              <p:cNvSpPr txBox="1"/>
              <p:nvPr/>
            </p:nvSpPr>
            <p:spPr>
              <a:xfrm>
                <a:off x="10724295" y="3808850"/>
                <a:ext cx="542441" cy="81567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9" name="TextBox 38">
                <a:extLst>
                  <a:ext uri="{FF2B5EF4-FFF2-40B4-BE49-F238E27FC236}">
                    <a16:creationId xmlns:a16="http://schemas.microsoft.com/office/drawing/2014/main" id="{0C58BAE9-CD90-4863-BBB1-7071626167C5}"/>
                  </a:ext>
                </a:extLst>
              </p:cNvPr>
              <p:cNvSpPr txBox="1">
                <a:spLocks noRot="1" noChangeAspect="1" noMove="1" noResize="1" noEditPoints="1" noAdjustHandles="1" noChangeArrowheads="1" noChangeShapeType="1" noTextEdit="1"/>
              </p:cNvSpPr>
              <p:nvPr/>
            </p:nvSpPr>
            <p:spPr>
              <a:xfrm>
                <a:off x="10724295" y="3808850"/>
                <a:ext cx="542441" cy="81567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5F3F7C9-1A1B-465F-8C41-CAC5F14DCB88}"/>
                  </a:ext>
                </a:extLst>
              </p:cNvPr>
              <p:cNvSpPr txBox="1"/>
              <p:nvPr/>
            </p:nvSpPr>
            <p:spPr>
              <a:xfrm>
                <a:off x="10515841" y="2437714"/>
                <a:ext cx="542441" cy="7813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7</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0" name="TextBox 39">
                <a:extLst>
                  <a:ext uri="{FF2B5EF4-FFF2-40B4-BE49-F238E27FC236}">
                    <a16:creationId xmlns:a16="http://schemas.microsoft.com/office/drawing/2014/main" id="{C5F3F7C9-1A1B-465F-8C41-CAC5F14DCB88}"/>
                  </a:ext>
                </a:extLst>
              </p:cNvPr>
              <p:cNvSpPr txBox="1">
                <a:spLocks noRot="1" noChangeAspect="1" noMove="1" noResize="1" noEditPoints="1" noAdjustHandles="1" noChangeArrowheads="1" noChangeShapeType="1" noTextEdit="1"/>
              </p:cNvSpPr>
              <p:nvPr/>
            </p:nvSpPr>
            <p:spPr>
              <a:xfrm>
                <a:off x="10515841" y="2437714"/>
                <a:ext cx="542441" cy="78136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B2990C9-3243-43EC-A09F-12228B07C3CE}"/>
                  </a:ext>
                </a:extLst>
              </p:cNvPr>
              <p:cNvSpPr txBox="1"/>
              <p:nvPr/>
            </p:nvSpPr>
            <p:spPr>
              <a:xfrm>
                <a:off x="8574675" y="2491583"/>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1" name="TextBox 40">
                <a:extLst>
                  <a:ext uri="{FF2B5EF4-FFF2-40B4-BE49-F238E27FC236}">
                    <a16:creationId xmlns:a16="http://schemas.microsoft.com/office/drawing/2014/main" id="{1B2990C9-3243-43EC-A09F-12228B07C3CE}"/>
                  </a:ext>
                </a:extLst>
              </p:cNvPr>
              <p:cNvSpPr txBox="1">
                <a:spLocks noRot="1" noChangeAspect="1" noMove="1" noResize="1" noEditPoints="1" noAdjustHandles="1" noChangeArrowheads="1" noChangeShapeType="1" noTextEdit="1"/>
              </p:cNvSpPr>
              <p:nvPr/>
            </p:nvSpPr>
            <p:spPr>
              <a:xfrm>
                <a:off x="8574675" y="2491583"/>
                <a:ext cx="542441" cy="783804"/>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68ADF6B1-60B4-43C4-AC7D-DF41D262DC60}"/>
              </a:ext>
            </a:extLst>
          </p:cNvPr>
          <p:cNvSpPr txBox="1"/>
          <p:nvPr/>
        </p:nvSpPr>
        <p:spPr>
          <a:xfrm>
            <a:off x="7700315" y="2795228"/>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109043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Modularity</a:t>
            </a:r>
            <a:r>
              <a:rPr lang="en-US" dirty="0"/>
              <a:t> estimates the extent that edges concentrate in communities  </a:t>
            </a:r>
            <a:r>
              <a:rPr lang="en-US" b="1" dirty="0"/>
              <a:t> </a:t>
            </a:r>
            <a:endParaRPr lang="en-US" dirty="0"/>
          </a:p>
          <a:p>
            <a:r>
              <a:rPr lang="en-US" dirty="0"/>
              <a:t>Communities are groups of nodes with some common characteristics</a:t>
            </a:r>
          </a:p>
          <a:p>
            <a:r>
              <a:rPr lang="en-US" dirty="0"/>
              <a:t>Examples:</a:t>
            </a:r>
          </a:p>
          <a:p>
            <a:pPr lvl="1"/>
            <a:r>
              <a:rPr lang="en-US" dirty="0"/>
              <a:t>Members of an organization </a:t>
            </a:r>
          </a:p>
          <a:p>
            <a:pPr lvl="1"/>
            <a:r>
              <a:rPr lang="en-US" dirty="0"/>
              <a:t>Work collaborators</a:t>
            </a:r>
          </a:p>
          <a:p>
            <a:pPr lvl="1"/>
            <a:r>
              <a:rPr lang="en-US" dirty="0"/>
              <a:t>Animals in an ecosystem </a:t>
            </a:r>
          </a:p>
          <a:p>
            <a:pPr lvl="1"/>
            <a:r>
              <a:rPr lang="en-US" dirty="0"/>
              <a:t>…….</a:t>
            </a:r>
          </a:p>
          <a:p>
            <a:r>
              <a:rPr lang="en-US" dirty="0"/>
              <a:t>Empirically, the density of edges within communities is higher than a random graph  </a:t>
            </a:r>
          </a:p>
          <a:p>
            <a:r>
              <a:rPr lang="en-US" dirty="0"/>
              <a:t>Modularity is a metric to compare the connection in a community to a random network.    </a:t>
            </a:r>
          </a:p>
        </p:txBody>
      </p:sp>
    </p:spTree>
    <p:extLst>
      <p:ext uri="{BB962C8B-B14F-4D97-AF65-F5344CB8AC3E}">
        <p14:creationId xmlns:p14="http://schemas.microsoft.com/office/powerpoint/2010/main" val="295661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943604"/>
          </a:xfrm>
        </p:spPr>
        <p:txBody>
          <a:bodyPr>
            <a:normAutofit/>
          </a:bodyPr>
          <a:lstStyle/>
          <a:p>
            <a:pPr marL="0" indent="0">
              <a:buNone/>
            </a:pPr>
            <a:r>
              <a:rPr lang="en-US" b="1" dirty="0"/>
              <a:t>Modularity</a:t>
            </a:r>
            <a:r>
              <a:rPr lang="en-US" dirty="0"/>
              <a:t> estimates the extent that edges concentrate in communities </a:t>
            </a:r>
          </a:p>
          <a:p>
            <a:pPr marL="0" indent="0">
              <a:buNone/>
            </a:pPr>
            <a:r>
              <a:rPr lang="en-US" sz="2400" dirty="0"/>
              <a:t>Example from Elliot Anders </a:t>
            </a:r>
            <a:r>
              <a:rPr lang="en-US" sz="2400" dirty="0">
                <a:hlinkClick r:id="rId2"/>
              </a:rPr>
              <a:t>blog post</a:t>
            </a:r>
            <a:r>
              <a:rPr lang="en-US" sz="2400" dirty="0"/>
              <a:t> on visualization of Facebook friends</a:t>
            </a:r>
          </a:p>
        </p:txBody>
      </p:sp>
      <p:pic>
        <p:nvPicPr>
          <p:cNvPr id="7" name="Picture 6">
            <a:extLst>
              <a:ext uri="{FF2B5EF4-FFF2-40B4-BE49-F238E27FC236}">
                <a16:creationId xmlns:a16="http://schemas.microsoft.com/office/drawing/2014/main" id="{482A3B62-C674-EC1F-2530-3188194CE917}"/>
              </a:ext>
            </a:extLst>
          </p:cNvPr>
          <p:cNvPicPr>
            <a:picLocks noChangeAspect="1"/>
          </p:cNvPicPr>
          <p:nvPr/>
        </p:nvPicPr>
        <p:blipFill>
          <a:blip r:embed="rId3"/>
          <a:stretch>
            <a:fillRect/>
          </a:stretch>
        </p:blipFill>
        <p:spPr>
          <a:xfrm>
            <a:off x="1149535" y="2234448"/>
            <a:ext cx="10434636" cy="4521676"/>
          </a:xfrm>
          <a:prstGeom prst="rect">
            <a:avLst/>
          </a:prstGeom>
        </p:spPr>
      </p:pic>
    </p:spTree>
    <p:extLst>
      <p:ext uri="{BB962C8B-B14F-4D97-AF65-F5344CB8AC3E}">
        <p14:creationId xmlns:p14="http://schemas.microsoft.com/office/powerpoint/2010/main" val="3513207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4181" y="1007383"/>
                <a:ext cx="10776828" cy="5826642"/>
              </a:xfrm>
            </p:spPr>
            <p:txBody>
              <a:bodyPr>
                <a:normAutofit/>
              </a:bodyPr>
              <a:lstStyle/>
              <a:p>
                <a:pPr marL="0" indent="0">
                  <a:buNone/>
                </a:pPr>
                <a:r>
                  <a:rPr lang="en-US" b="1" dirty="0"/>
                  <a:t>Modularity</a:t>
                </a:r>
                <a:r>
                  <a:rPr lang="en-US" dirty="0"/>
                  <a:t> estimates the extent that edges concentrate in communities </a:t>
                </a:r>
              </a:p>
              <a:p>
                <a:r>
                  <a:rPr lang="en-US" dirty="0"/>
                  <a:t>Start with a set of two or more groups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𝑞</m:t>
                            </m:r>
                          </m:sub>
                        </m:sSub>
                      </m:e>
                    </m:d>
                  </m:oMath>
                </a14:m>
                <a:endParaRPr lang="en-US" dirty="0"/>
              </a:p>
              <a:p>
                <a:r>
                  <a:rPr lang="en-US" dirty="0"/>
                  <a:t>Express the number of edges within groups:  </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𝑒</m:t>
                          </m:r>
                          <m:r>
                            <a:rPr lang="en-US" b="0" i="1" smtClean="0">
                              <a:latin typeface="Cambria Math" panose="02040503050406030204" pitchFamily="18" charset="0"/>
                            </a:rPr>
                            <m:t>𝑑𝑔𝑒𝑠</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ub>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nary>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457200" lvl="1" indent="0">
                  <a:buNone/>
                </a:pPr>
                <a:r>
                  <a:rPr lang="en-US" dirty="0"/>
                  <a:t>Where</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oMath>
                </a14:m>
                <a:r>
                  <a:rPr lang="en-US" dirty="0"/>
                  <a:t> </a:t>
                </a:r>
                <a:r>
                  <a:rPr lang="en-US" dirty="0" err="1"/>
                  <a:t>i,j</a:t>
                </a:r>
                <a:r>
                  <a:rPr lang="en-US" dirty="0"/>
                  <a:t> </a:t>
                </a:r>
                <a:r>
                  <a:rPr lang="en-US" dirty="0" err="1"/>
                  <a:t>th</a:t>
                </a:r>
                <a:r>
                  <a:rPr lang="en-US" dirty="0"/>
                  <a:t> element of the association matrix</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r>
                      <a:rPr lang="en-US" b="0" i="1" smtClean="0">
                        <a:latin typeface="Cambria Math" panose="02040503050406030204" pitchFamily="18" charset="0"/>
                      </a:rPr>
                      <m:t>=</m:t>
                    </m:r>
                  </m:oMath>
                </a14:m>
                <a:r>
                  <a:rPr lang="en-US" dirty="0"/>
                  <a:t> the </a:t>
                </a:r>
                <a:r>
                  <a:rPr lang="en-US" b="1" dirty="0" err="1"/>
                  <a:t>Kroneker</a:t>
                </a:r>
                <a:r>
                  <a:rPr lang="en-US" b="1" dirty="0"/>
                  <a:t>-delta function </a:t>
                </a:r>
                <a14:m>
                  <m:oMath xmlns:m="http://schemas.openxmlformats.org/officeDocument/2006/math">
                    <m:r>
                      <a:rPr lang="en-US" b="0" i="0"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e>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e>
                        </m:eqArr>
                      </m:e>
                    </m:d>
                  </m:oMath>
                </a14:m>
                <a:r>
                  <a:rPr lang="en-US" dirty="0"/>
                  <a:t> </a:t>
                </a:r>
              </a:p>
              <a:p>
                <a:pPr marL="457200" lvl="1" indent="0">
                  <a:buNone/>
                </a:pPr>
                <a:r>
                  <a:rPr lang="en-US" dirty="0" err="1"/>
                  <a:t>Kroneker</a:t>
                </a:r>
                <a:r>
                  <a:rPr lang="en-US" dirty="0"/>
                  <a:t>-delta function is indicator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in the same group</a:t>
                </a:r>
              </a:p>
              <a:p>
                <a:pPr marL="457200" lvl="1" indent="0">
                  <a:buNone/>
                </a:pPr>
                <a:r>
                  <a:rPr lang="en-US" dirty="0"/>
                  <a:t>Factor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a:t> required for undirected graph to only count each edge once</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4181" y="1007383"/>
                <a:ext cx="10776828" cy="5826642"/>
              </a:xfrm>
              <a:blipFill>
                <a:blip r:embed="rId2"/>
                <a:stretch>
                  <a:fillRect l="-1188" t="-1674" r="-113"/>
                </a:stretch>
              </a:blipFill>
            </p:spPr>
            <p:txBody>
              <a:bodyPr/>
              <a:lstStyle/>
              <a:p>
                <a:r>
                  <a:rPr lang="en-US">
                    <a:noFill/>
                  </a:rPr>
                  <a:t> </a:t>
                </a:r>
              </a:p>
            </p:txBody>
          </p:sp>
        </mc:Fallback>
      </mc:AlternateContent>
    </p:spTree>
    <p:extLst>
      <p:ext uri="{BB962C8B-B14F-4D97-AF65-F5344CB8AC3E}">
        <p14:creationId xmlns:p14="http://schemas.microsoft.com/office/powerpoint/2010/main" val="178216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Consider a </a:t>
                </a:r>
                <a:r>
                  <a:rPr lang="en-US" b="1" dirty="0"/>
                  <a:t>random graph</a:t>
                </a:r>
                <a:r>
                  <a:rPr lang="en-US" dirty="0"/>
                  <a:t> with </a:t>
                </a:r>
                <a14:m>
                  <m:oMath xmlns:m="http://schemas.openxmlformats.org/officeDocument/2006/math">
                    <m:r>
                      <a:rPr lang="en-US" b="0" i="1" smtClean="0">
                        <a:latin typeface="Cambria Math" panose="02040503050406030204" pitchFamily="18" charset="0"/>
                      </a:rPr>
                      <m:t>𝑚</m:t>
                    </m:r>
                  </m:oMath>
                </a14:m>
                <a:r>
                  <a:rPr lang="en-US" dirty="0"/>
                  <a:t> edges and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𝑚</m:t>
                    </m:r>
                  </m:oMath>
                </a14:m>
                <a:r>
                  <a:rPr lang="en-US" dirty="0"/>
                  <a:t> endpoints </a:t>
                </a:r>
              </a:p>
              <a:p>
                <a:r>
                  <a:rPr lang="en-US" dirty="0"/>
                  <a:t>Expected number of edges from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i="1">
                            <a:latin typeface="Cambria Math" panose="02040503050406030204" pitchFamily="18" charset="0"/>
                          </a:rPr>
                          <m:t>𝑖</m:t>
                        </m:r>
                      </m:sub>
                    </m:sSub>
                  </m:oMath>
                </a14:m>
                <a:r>
                  <a:rPr lang="en-US" dirty="0"/>
                  <a:t> endpoints (degree) to node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𝑗</m:t>
                        </m:r>
                      </m:sub>
                    </m:sSub>
                  </m:oMath>
                </a14:m>
                <a:r>
                  <a:rPr lang="en-US" dirty="0"/>
                  <a:t> endpoints is: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𝑒𝑑𝑔𝑒𝑠</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oMath>
                  </m:oMathPara>
                </a14:m>
                <a:endParaRPr lang="en-US" dirty="0"/>
              </a:p>
              <a:p>
                <a:r>
                  <a:rPr lang="en-US" dirty="0"/>
                  <a:t>Therefore, the expected number of edges in the groups is: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r>
                  <a:rPr lang="en-US" sz="2400" dirty="0"/>
                  <a:t>Factor of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oMath>
                </a14:m>
                <a:r>
                  <a:rPr lang="en-US" sz="2400" dirty="0"/>
                  <a:t> required for undirected graph to only count each edge once</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r="-1637"/>
                </a:stretch>
              </a:blipFill>
            </p:spPr>
            <p:txBody>
              <a:bodyPr/>
              <a:lstStyle/>
              <a:p>
                <a:r>
                  <a:rPr lang="en-US">
                    <a:noFill/>
                  </a:rPr>
                  <a:t> </a:t>
                </a:r>
              </a:p>
            </p:txBody>
          </p:sp>
        </mc:Fallback>
      </mc:AlternateContent>
    </p:spTree>
    <p:extLst>
      <p:ext uri="{BB962C8B-B14F-4D97-AF65-F5344CB8AC3E}">
        <p14:creationId xmlns:p14="http://schemas.microsoft.com/office/powerpoint/2010/main" val="284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We want the difference between number of edges in communities and expected number of edges for a random graph</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Normalizing for the number of edges, </a:t>
                </a:r>
                <a14:m>
                  <m:oMath xmlns:m="http://schemas.openxmlformats.org/officeDocument/2006/math">
                    <m:r>
                      <a:rPr lang="en-US" b="0" i="1" smtClean="0">
                        <a:latin typeface="Cambria Math" panose="02040503050406030204" pitchFamily="18" charset="0"/>
                      </a:rPr>
                      <m:t>𝑚</m:t>
                    </m:r>
                  </m:oMath>
                </a14:m>
                <a:r>
                  <a:rPr lang="en-US" dirty="0"/>
                  <a:t>, the </a:t>
                </a:r>
                <a:r>
                  <a:rPr lang="en-US" b="1" dirty="0"/>
                  <a:t>expected Modularity, </a:t>
                </a:r>
                <a14:m>
                  <m:oMath xmlns:m="http://schemas.openxmlformats.org/officeDocument/2006/math">
                    <m:r>
                      <a:rPr lang="en-US" b="1" i="1" smtClean="0">
                        <a:latin typeface="Cambria Math" panose="02040503050406030204" pitchFamily="18" charset="0"/>
                      </a:rPr>
                      <m:t>𝑸</m:t>
                    </m:r>
                  </m:oMath>
                </a14:m>
                <a:r>
                  <a:rPr lang="en-US" dirty="0"/>
                  <a:t>, of a graph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r="-226"/>
                </a:stretch>
              </a:blipFill>
            </p:spPr>
            <p:txBody>
              <a:bodyPr/>
              <a:lstStyle/>
              <a:p>
                <a:r>
                  <a:rPr lang="en-US">
                    <a:noFill/>
                  </a:rPr>
                  <a:t> </a:t>
                </a:r>
              </a:p>
            </p:txBody>
          </p:sp>
        </mc:Fallback>
      </mc:AlternateContent>
    </p:spTree>
    <p:extLst>
      <p:ext uri="{BB962C8B-B14F-4D97-AF65-F5344CB8AC3E}">
        <p14:creationId xmlns:p14="http://schemas.microsoft.com/office/powerpoint/2010/main" val="350319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9888"/>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How can we use modularity to identify communities in a network?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Want to find community assignments that maximize </a:t>
                </a:r>
                <a:r>
                  <a:rPr lang="en-US" i="1" dirty="0"/>
                  <a:t>Q</a:t>
                </a:r>
                <a:r>
                  <a:rPr lang="en-US" dirty="0"/>
                  <a:t> for the graph</a:t>
                </a:r>
              </a:p>
              <a:p>
                <a:r>
                  <a:rPr lang="en-US" dirty="0"/>
                  <a:t>But how? </a:t>
                </a:r>
              </a:p>
              <a:p>
                <a:r>
                  <a:rPr lang="en-US" dirty="0"/>
                  <a:t>Could try possible combinations of community assignments for nodes </a:t>
                </a:r>
              </a:p>
              <a:p>
                <a:pPr lvl="1"/>
                <a:r>
                  <a:rPr lang="en-US" dirty="0"/>
                  <a:t>Very </a:t>
                </a:r>
                <a:r>
                  <a:rPr lang="en-US" b="1" dirty="0"/>
                  <a:t>high computational complexity</a:t>
                </a:r>
                <a:r>
                  <a:rPr lang="en-US" dirty="0"/>
                  <a:t>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a:p>
                <a:pPr lvl="1"/>
                <a:r>
                  <a:rPr lang="en-US" dirty="0"/>
                  <a:t>Infeasible for all but tiny networks  </a:t>
                </a:r>
              </a:p>
              <a:p>
                <a:pPr lvl="1"/>
                <a:r>
                  <a:rPr lang="en-US" dirty="0"/>
                  <a:t>We say this is an </a:t>
                </a:r>
                <a:r>
                  <a:rPr lang="en-US" b="1" dirty="0"/>
                  <a:t>NP problem </a:t>
                </a:r>
                <a:r>
                  <a:rPr lang="en-US" dirty="0"/>
                  <a:t>– no known efficient exact algorithms! </a:t>
                </a:r>
              </a:p>
              <a:p>
                <a:r>
                  <a:rPr lang="en-US" dirty="0"/>
                  <a:t>We need a good heuristic!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104668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Example: Association network of Bottlenose Dolphins at Port Stephens NSW Australia </a:t>
            </a:r>
          </a:p>
          <a:p>
            <a:pPr lvl="1"/>
            <a:r>
              <a:rPr lang="en-US" dirty="0"/>
              <a:t>Square = western population</a:t>
            </a:r>
          </a:p>
          <a:p>
            <a:pPr lvl="1"/>
            <a:r>
              <a:rPr lang="en-US" dirty="0"/>
              <a:t>Circle = eastern population</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44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Many heuristics for community search to maximize modularity</a:t>
            </a:r>
          </a:p>
          <a:p>
            <a:r>
              <a:rPr lang="en-US" dirty="0"/>
              <a:t>Methods that sample possible community assignments</a:t>
            </a:r>
          </a:p>
          <a:p>
            <a:pPr lvl="1"/>
            <a:r>
              <a:rPr lang="en-US" dirty="0"/>
              <a:t>Simulated annealing</a:t>
            </a:r>
          </a:p>
          <a:p>
            <a:pPr lvl="1"/>
            <a:r>
              <a:rPr lang="en-US" dirty="0"/>
              <a:t>Genetic algorithms </a:t>
            </a:r>
          </a:p>
          <a:p>
            <a:pPr lvl="1"/>
            <a:r>
              <a:rPr lang="en-US" dirty="0"/>
              <a:t>Generally require significant computational power   </a:t>
            </a:r>
          </a:p>
          <a:p>
            <a:r>
              <a:rPr lang="en-US" dirty="0"/>
              <a:t>Optimization algorithms </a:t>
            </a:r>
          </a:p>
          <a:p>
            <a:pPr lvl="1"/>
            <a:r>
              <a:rPr lang="en-US" dirty="0"/>
              <a:t>Information theoretic loss function </a:t>
            </a:r>
          </a:p>
          <a:p>
            <a:pPr lvl="1"/>
            <a:r>
              <a:rPr lang="en-US" dirty="0"/>
              <a:t>Maximum likelihood methods </a:t>
            </a:r>
          </a:p>
          <a:p>
            <a:r>
              <a:rPr lang="en-US" b="1" dirty="0"/>
              <a:t>Greedy reallocation </a:t>
            </a:r>
            <a:r>
              <a:rPr lang="en-US" dirty="0"/>
              <a:t>of community assignments </a:t>
            </a:r>
          </a:p>
          <a:p>
            <a:r>
              <a:rPr lang="en-US" b="1" dirty="0"/>
              <a:t>Spectral Modularity </a:t>
            </a:r>
            <a:r>
              <a:rPr lang="en-US" dirty="0"/>
              <a:t>Maximization </a:t>
            </a:r>
          </a:p>
          <a:p>
            <a:endParaRPr lang="en-US" dirty="0"/>
          </a:p>
        </p:txBody>
      </p:sp>
    </p:spTree>
    <p:extLst>
      <p:ext uri="{BB962C8B-B14F-4D97-AF65-F5344CB8AC3E}">
        <p14:creationId xmlns:p14="http://schemas.microsoft.com/office/powerpoint/2010/main" val="398295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Accept any allocation that improves modularity </a:t>
            </a:r>
          </a:p>
          <a:p>
            <a:r>
              <a:rPr lang="en-US" dirty="0"/>
              <a:t>No backtracking – all assignments depend on current state of community assignments </a:t>
            </a:r>
          </a:p>
          <a:p>
            <a:r>
              <a:rPr lang="en-US" dirty="0"/>
              <a:t>Dependent on initial partition of network </a:t>
            </a:r>
          </a:p>
          <a:p>
            <a:pPr marL="457200" lvl="1" indent="0">
              <a:buNone/>
            </a:pPr>
            <a:endParaRPr lang="en-US" dirty="0"/>
          </a:p>
          <a:p>
            <a:endParaRPr lang="en-US" dirty="0"/>
          </a:p>
        </p:txBody>
      </p:sp>
    </p:spTree>
    <p:extLst>
      <p:ext uri="{BB962C8B-B14F-4D97-AF65-F5344CB8AC3E}">
        <p14:creationId xmlns:p14="http://schemas.microsoft.com/office/powerpoint/2010/main" val="237520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1324404" cy="5447426"/>
          </a:xfrm>
        </p:spPr>
        <p:txBody>
          <a:bodyPr>
            <a:normAutofit/>
          </a:bodyPr>
          <a:lstStyle/>
          <a:p>
            <a:pPr marL="0" indent="0">
              <a:buNone/>
            </a:pPr>
            <a:r>
              <a:rPr lang="en-US" dirty="0"/>
              <a:t>Greedy reallocation of community assignments </a:t>
            </a:r>
          </a:p>
          <a:p>
            <a:pPr marL="0" indent="0">
              <a:buNone/>
            </a:pPr>
            <a:r>
              <a:rPr lang="en-US" sz="2400" dirty="0">
                <a:latin typeface="Calibri Light" panose="020F0302020204030204" pitchFamily="34" charset="0"/>
                <a:cs typeface="Calibri Light" panose="020F0302020204030204" pitchFamily="34" charset="0"/>
              </a:rPr>
              <a:t>Procedure Division(Network):    </a:t>
            </a:r>
          </a:p>
          <a:p>
            <a:pPr marL="457200" lvl="1" indent="0">
              <a:buNone/>
            </a:pPr>
            <a:r>
              <a:rPr lang="en-US" dirty="0">
                <a:latin typeface="Calibri Light" panose="020F0302020204030204" pitchFamily="34" charset="0"/>
                <a:cs typeface="Calibri Light" panose="020F0302020204030204" pitchFamily="34" charset="0"/>
              </a:rPr>
              <a:t>C1, C2 &lt;- </a:t>
            </a:r>
            <a:r>
              <a:rPr lang="en-US" dirty="0" err="1">
                <a:latin typeface="Calibri Light" panose="020F0302020204030204" pitchFamily="34" charset="0"/>
                <a:cs typeface="Calibri Light" panose="020F0302020204030204" pitchFamily="34" charset="0"/>
              </a:rPr>
              <a:t>equal_division</a:t>
            </a:r>
            <a:r>
              <a:rPr lang="en-US" dirty="0">
                <a:latin typeface="Calibri Light" panose="020F0302020204030204" pitchFamily="34" charset="0"/>
                <a:cs typeface="Calibri Light" panose="020F0302020204030204" pitchFamily="34" charset="0"/>
              </a:rPr>
              <a:t> (Network)  # start with equal random division </a:t>
            </a:r>
          </a:p>
          <a:p>
            <a:pPr marL="457200" lvl="1" indent="0">
              <a:buNone/>
            </a:pPr>
            <a:r>
              <a:rPr lang="en-US" dirty="0">
                <a:latin typeface="Calibri Light" panose="020F0302020204030204" pitchFamily="34" charset="0"/>
                <a:cs typeface="Calibri Light" panose="020F0302020204030204" pitchFamily="34" charset="0"/>
              </a:rPr>
              <a:t>Network &lt;- </a:t>
            </a:r>
            <a:r>
              <a:rPr lang="en-US" dirty="0" err="1">
                <a:latin typeface="Calibri Light" panose="020F0302020204030204" pitchFamily="34" charset="0"/>
                <a:cs typeface="Calibri Light" panose="020F0302020204030204" pitchFamily="34" charset="0"/>
              </a:rPr>
              <a:t>community_assignments</a:t>
            </a:r>
            <a:r>
              <a:rPr lang="en-US" dirty="0">
                <a:latin typeface="Calibri Light" panose="020F0302020204030204" pitchFamily="34" charset="0"/>
                <a:cs typeface="Calibri Light" panose="020F0302020204030204" pitchFamily="34" charset="0"/>
              </a:rPr>
              <a:t>(C1, C2) # initial community assignments</a:t>
            </a:r>
          </a:p>
          <a:p>
            <a:pPr marL="457200" lvl="1" indent="0">
              <a:buNone/>
            </a:pPr>
            <a:r>
              <a:rPr lang="en-US" dirty="0">
                <a:latin typeface="Calibri Light" panose="020F0302020204030204" pitchFamily="34" charset="0"/>
                <a:cs typeface="Calibri Light" panose="020F0302020204030204" pitchFamily="34" charset="0"/>
              </a:rPr>
              <a:t>M &lt;- modularity(Network)  # initial modularity</a:t>
            </a:r>
          </a:p>
          <a:p>
            <a:pPr marL="457200" lvl="1" indent="0">
              <a:buNone/>
            </a:pPr>
            <a:r>
              <a:rPr lang="en-US" dirty="0">
                <a:latin typeface="Calibri Light" panose="020F0302020204030204" pitchFamily="34" charset="0"/>
                <a:cs typeface="Calibri Light" panose="020F0302020204030204" pitchFamily="34" charset="0"/>
              </a:rPr>
              <a:t>for n steps: </a:t>
            </a:r>
          </a:p>
          <a:p>
            <a:pPr marL="914400" lvl="2" indent="0">
              <a:buNone/>
            </a:pPr>
            <a:r>
              <a:rPr lang="en-US" sz="2400" dirty="0">
                <a:latin typeface="Calibri Light" panose="020F0302020204030204" pitchFamily="34" charset="0"/>
                <a:cs typeface="Calibri Light" panose="020F0302020204030204" pitchFamily="34" charset="0"/>
              </a:rPr>
              <a:t>node &lt;-  </a:t>
            </a:r>
            <a:r>
              <a:rPr lang="en-US" sz="2400" dirty="0" err="1">
                <a:latin typeface="Calibri Light" panose="020F0302020204030204" pitchFamily="34" charset="0"/>
                <a:cs typeface="Calibri Light" panose="020F0302020204030204" pitchFamily="34" charset="0"/>
              </a:rPr>
              <a:t>random_sample</a:t>
            </a:r>
            <a:r>
              <a:rPr lang="en-US" sz="2400" dirty="0">
                <a:latin typeface="Calibri Light" panose="020F0302020204030204" pitchFamily="34" charset="0"/>
                <a:cs typeface="Calibri Light" panose="020F0302020204030204" pitchFamily="34" charset="0"/>
              </a:rPr>
              <a:t>(Network) # sample node at random</a:t>
            </a:r>
          </a:p>
          <a:p>
            <a:pPr marL="914400" lvl="2" indent="0">
              <a:buNone/>
            </a:pP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&lt;- </a:t>
            </a:r>
            <a:r>
              <a:rPr lang="en-US" sz="2400" dirty="0" err="1">
                <a:latin typeface="Calibri Light" panose="020F0302020204030204" pitchFamily="34" charset="0"/>
                <a:cs typeface="Calibri Light" panose="020F0302020204030204" pitchFamily="34" charset="0"/>
              </a:rPr>
              <a:t>switch_community</a:t>
            </a:r>
            <a:r>
              <a:rPr lang="en-US" sz="2400" dirty="0">
                <a:latin typeface="Calibri Light" panose="020F0302020204030204" pitchFamily="34" charset="0"/>
                <a:cs typeface="Calibri Light" panose="020F0302020204030204" pitchFamily="34" charset="0"/>
              </a:rPr>
              <a:t>(node) # change assignment of node</a:t>
            </a:r>
          </a:p>
          <a:p>
            <a:pPr marL="914400" lvl="2" indent="0">
              <a:buNone/>
            </a:pP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&lt;- modularity(Network, </a:t>
            </a: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 measure modularity of assignment</a:t>
            </a:r>
          </a:p>
          <a:p>
            <a:pPr marL="914400" lvl="2" indent="0">
              <a:buNone/>
            </a:pPr>
            <a:r>
              <a:rPr lang="en-US" sz="2400" dirty="0">
                <a:latin typeface="Calibri Light" panose="020F0302020204030204" pitchFamily="34" charset="0"/>
                <a:cs typeface="Calibri Light" panose="020F0302020204030204" pitchFamily="34" charset="0"/>
              </a:rPr>
              <a:t>If </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&gt; M:  # greedy update of network</a:t>
            </a:r>
          </a:p>
          <a:p>
            <a:pPr marL="914400" lvl="2" indent="0">
              <a:buNone/>
            </a:pPr>
            <a:r>
              <a:rPr lang="en-US" sz="2400" dirty="0">
                <a:latin typeface="Calibri Light" panose="020F0302020204030204" pitchFamily="34" charset="0"/>
                <a:cs typeface="Calibri Light" panose="020F0302020204030204" pitchFamily="34" charset="0"/>
              </a:rPr>
              <a:t>     Network &lt;- </a:t>
            </a:r>
            <a:r>
              <a:rPr lang="en-US" sz="2400" dirty="0" err="1">
                <a:latin typeface="Calibri Light" panose="020F0302020204030204" pitchFamily="34" charset="0"/>
                <a:cs typeface="Calibri Light" panose="020F0302020204030204" pitchFamily="34" charset="0"/>
              </a:rPr>
              <a:t>community_assignments</a:t>
            </a:r>
            <a:r>
              <a:rPr lang="en-US" sz="2400" dirty="0">
                <a:latin typeface="Calibri Light" panose="020F0302020204030204" pitchFamily="34" charset="0"/>
                <a:cs typeface="Calibri Light" panose="020F0302020204030204" pitchFamily="34" charset="0"/>
              </a:rPr>
              <a:t>(</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a:t>
            </a:r>
          </a:p>
          <a:p>
            <a:pPr marL="914400" lvl="2" indent="0">
              <a:buNone/>
            </a:pPr>
            <a:r>
              <a:rPr lang="en-US" sz="2400" dirty="0">
                <a:latin typeface="Calibri Light" panose="020F0302020204030204" pitchFamily="34" charset="0"/>
                <a:cs typeface="Calibri Light" panose="020F0302020204030204" pitchFamily="34" charset="0"/>
              </a:rPr>
              <a:t>     M = </a:t>
            </a:r>
            <a:r>
              <a:rPr lang="en-US" sz="2400" dirty="0" err="1">
                <a:latin typeface="Calibri Light" panose="020F0302020204030204" pitchFamily="34" charset="0"/>
                <a:cs typeface="Calibri Light" panose="020F0302020204030204" pitchFamily="34" charset="0"/>
              </a:rPr>
              <a:t>M_temp</a:t>
            </a:r>
            <a:endParaRPr lang="en-US" sz="2400" dirty="0">
              <a:latin typeface="Calibri Light" panose="020F0302020204030204" pitchFamily="34" charset="0"/>
              <a:cs typeface="Calibri Light" panose="020F0302020204030204" pitchFamily="34" charset="0"/>
            </a:endParaRPr>
          </a:p>
          <a:p>
            <a:pPr marL="457200" lvl="1" indent="0">
              <a:buNone/>
            </a:pPr>
            <a:r>
              <a:rPr lang="en-US" dirty="0">
                <a:latin typeface="Calibri Light" panose="020F0302020204030204" pitchFamily="34" charset="0"/>
                <a:cs typeface="Calibri Light" panose="020F0302020204030204" pitchFamily="34" charset="0"/>
              </a:rPr>
              <a:t>return(network)</a:t>
            </a:r>
          </a:p>
          <a:p>
            <a:pPr marL="914400" lvl="2" indent="0">
              <a:buNone/>
            </a:pP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4815785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Requires computing modularity at each step</a:t>
                </a:r>
              </a:p>
              <a:p>
                <a:pPr lvl="1"/>
                <a:r>
                  <a:rPr lang="en-US" dirty="0"/>
                  <a:t>Often computationally intensive </a:t>
                </a:r>
              </a:p>
              <a:p>
                <a:r>
                  <a:rPr lang="en-US" dirty="0"/>
                  <a:t>Can recursively continue partitions of the components </a:t>
                </a:r>
              </a:p>
              <a:p>
                <a:pPr lvl="1"/>
                <a:r>
                  <a:rPr lang="en-US" dirty="0"/>
                  <a:t>Stopping criteria when modularity no longer increases  </a:t>
                </a:r>
              </a:p>
              <a:p>
                <a:r>
                  <a:rPr lang="en-US" dirty="0"/>
                  <a:t>Computational complexity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endParaRPr lang="en-US" dirty="0"/>
              </a:p>
              <a:p>
                <a:pPr marL="914400" lvl="2"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417657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a:t>
                </a:r>
                <a:r>
                  <a:rPr lang="en-US" b="1" dirty="0"/>
                  <a:t>spectral decomposition </a:t>
                </a:r>
                <a:r>
                  <a:rPr lang="en-US" dirty="0"/>
                  <a:t>to maximize modularity</a:t>
                </a:r>
              </a:p>
              <a:p>
                <a:r>
                  <a:rPr lang="en-US" dirty="0"/>
                  <a:t>For binary partition of graph with </a:t>
                </a:r>
                <a:r>
                  <a:rPr lang="en-US" i="1" dirty="0"/>
                  <a:t>n</a:t>
                </a:r>
                <a:r>
                  <a:rPr lang="en-US" dirty="0"/>
                  <a:t> nodes, find vector,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𝑛</m:t>
                            </m:r>
                          </m:sub>
                        </m:sSub>
                      </m:e>
                    </m:d>
                  </m:oMath>
                </a14:m>
                <a:r>
                  <a:rPr lang="en-US" dirty="0"/>
                  <a:t>, that maximizes modularity,  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is a binary indicator</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𝑠</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m:t>
                      </m:r>
                      <m:d>
                        <m:dPr>
                          <m:begChr m:val="{"/>
                          <m:endChr m:val=""/>
                          <m:ctrlPr>
                            <a:rPr lang="en-US" b="0" i="1" smtClean="0">
                              <a:latin typeface="Cambria Math" panose="02040503050406030204" pitchFamily="18" charset="0"/>
                              <a:cs typeface="Segoe UI" panose="020B0502040204020203" pitchFamily="34" charset="0"/>
                            </a:rPr>
                          </m:ctrlPr>
                        </m:dPr>
                        <m:e>
                          <m:eqArr>
                            <m:eqArrPr>
                              <m:ctrlPr>
                                <a:rPr lang="en-US" b="0" i="1" smtClean="0">
                                  <a:latin typeface="Cambria Math" panose="02040503050406030204" pitchFamily="18" charset="0"/>
                                  <a:cs typeface="Segoe UI" panose="020B0502040204020203" pitchFamily="34" charset="0"/>
                                </a:rPr>
                              </m:ctrlPr>
                            </m:eqArrPr>
                            <m:e>
                              <m:r>
                                <a:rPr lang="en-US" b="0" i="1" smtClean="0">
                                  <a:latin typeface="Cambria Math" panose="02040503050406030204" pitchFamily="18" charset="0"/>
                                  <a:cs typeface="Segoe UI" panose="020B0502040204020203" pitchFamily="34" charset="0"/>
                                </a:rPr>
                                <m:t>+1, </m:t>
                              </m:r>
                              <m:r>
                                <a:rPr lang="en-US" b="0" i="1" smtClean="0">
                                  <a:latin typeface="Cambria Math" panose="02040503050406030204" pitchFamily="18" charset="0"/>
                                  <a:cs typeface="Segoe UI" panose="020B0502040204020203" pitchFamily="34" charset="0"/>
                                </a:rPr>
                                <m:t>𝑖𝑓</m:t>
                              </m:r>
                              <m:r>
                                <a:rPr lang="en-US" b="0" i="1" smtClean="0">
                                  <a:latin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𝑖𝑛</m:t>
                              </m:r>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𝑔𝑟𝑜𝑢𝑝</m:t>
                              </m:r>
                              <m:r>
                                <a:rPr lang="en-US" b="0" i="1" smtClean="0">
                                  <a:latin typeface="Cambria Math" panose="02040503050406030204" pitchFamily="18" charset="0"/>
                                  <a:cs typeface="Segoe UI" panose="020B0502040204020203" pitchFamily="34" charset="0"/>
                                </a:rPr>
                                <m:t> 1</m:t>
                              </m:r>
                            </m:e>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1, </m:t>
                              </m:r>
                              <m:r>
                                <a:rPr lang="en-US" i="1">
                                  <a:latin typeface="Cambria Math" panose="02040503050406030204" pitchFamily="18" charset="0"/>
                                  <a:cs typeface="Segoe UI" panose="020B0502040204020203" pitchFamily="34" charset="0"/>
                                </a:rPr>
                                <m:t>𝑖𝑓</m:t>
                              </m:r>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𝑖</m:t>
                                  </m:r>
                                </m:sub>
                              </m:sSub>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𝑖𝑛</m:t>
                              </m:r>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𝑔𝑟𝑜𝑢𝑝</m:t>
                              </m:r>
                              <m:r>
                                <a:rPr lang="en-US" i="1">
                                  <a:latin typeface="Cambria Math" panose="02040503050406030204" pitchFamily="18" charset="0"/>
                                  <a:cs typeface="Segoe UI" panose="020B0502040204020203" pitchFamily="34" charset="0"/>
                                </a:rPr>
                                <m:t> 2</m:t>
                              </m:r>
                            </m:e>
                          </m:eqArr>
                        </m:e>
                      </m:d>
                    </m:oMath>
                  </m:oMathPara>
                </a14:m>
                <a:endParaRPr lang="en-US" dirty="0">
                  <a:cs typeface="Segoe UI" panose="020B0502040204020203" pitchFamily="34" charset="0"/>
                </a:endParaRPr>
              </a:p>
              <a:p>
                <a:r>
                  <a:rPr lang="en-US" dirty="0"/>
                  <a:t>In matrix form, 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pPr marL="0" indent="0">
                  <a:buNone/>
                </a:pPr>
                <a:r>
                  <a:rPr lang="en-US" dirty="0"/>
                  <a:t>Where </a:t>
                </a:r>
                <a:r>
                  <a:rPr lang="en-US" i="1" dirty="0"/>
                  <a:t>B</a:t>
                </a:r>
                <a:r>
                  <a:rPr lang="en-US" dirty="0"/>
                  <a:t> is the </a:t>
                </a:r>
                <a:r>
                  <a:rPr lang="en-US" b="1" dirty="0"/>
                  <a:t>modularity matrix </a:t>
                </a:r>
                <a:r>
                  <a:rPr lang="en-US" dirty="0"/>
                  <a:t>with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+1</m:t>
                          </m:r>
                        </m:e>
                      </m:d>
                    </m:oMath>
                  </m:oMathPara>
                </a14:m>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565"/>
                </a:stretch>
              </a:blipFill>
            </p:spPr>
            <p:txBody>
              <a:bodyPr/>
              <a:lstStyle/>
              <a:p>
                <a:r>
                  <a:rPr lang="en-US">
                    <a:noFill/>
                  </a:rPr>
                  <a:t> </a:t>
                </a:r>
              </a:p>
            </p:txBody>
          </p:sp>
        </mc:Fallback>
      </mc:AlternateContent>
    </p:spTree>
    <p:extLst>
      <p:ext uri="{BB962C8B-B14F-4D97-AF65-F5344CB8AC3E}">
        <p14:creationId xmlns:p14="http://schemas.microsoft.com/office/powerpoint/2010/main" val="28914241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Is a </a:t>
                </a:r>
                <a:r>
                  <a:rPr lang="en-US" b="1" dirty="0"/>
                  <a:t>discrete quadratic optimization </a:t>
                </a:r>
                <a:r>
                  <a:rPr lang="en-US" dirty="0"/>
                  <a:t>problem with binary valued </a:t>
                </a:r>
                <a:r>
                  <a:rPr lang="en-US" i="1" dirty="0"/>
                  <a:t>s</a:t>
                </a:r>
              </a:p>
              <a:p>
                <a:r>
                  <a:rPr lang="en-US" dirty="0"/>
                  <a:t>This is a computationally hard problem. </a:t>
                </a:r>
              </a:p>
              <a:p>
                <a:pPr lvl="1"/>
                <a:r>
                  <a:rPr lang="en-US" dirty="0"/>
                  <a:t>Exhaustive </a:t>
                </a:r>
                <a:r>
                  <a:rPr lang="en-US" b="1" dirty="0"/>
                  <a:t>combinatorial search </a:t>
                </a:r>
                <a:r>
                  <a:rPr lang="en-US" dirty="0"/>
                  <a:t>required for exact solution   </a:t>
                </a:r>
              </a:p>
              <a:p>
                <a:r>
                  <a:rPr lang="en-US" dirty="0"/>
                  <a:t>Transform discrete optimization problem to approximate continuous value problem </a:t>
                </a:r>
              </a:p>
              <a:p>
                <a:pPr lvl="1"/>
                <a:r>
                  <a:rPr lang="en-US" dirty="0"/>
                  <a:t>Know as a </a:t>
                </a:r>
                <a:r>
                  <a:rPr lang="en-US" b="1" dirty="0"/>
                  <a:t>relaxation method</a:t>
                </a:r>
              </a:p>
              <a:p>
                <a:pPr lvl="1"/>
                <a:r>
                  <a:rPr lang="en-US" dirty="0"/>
                  <a:t>Relax constraint on values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can take</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7065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Transform problem to approximate quadratic problem with relaxation method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Need to constrain the solution to limit approximate values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such that</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𝑛</m:t>
                          </m:r>
                        </m:e>
                      </m:nary>
                    </m:oMath>
                  </m:oMathPara>
                </a14:m>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931765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fontScale="92500" lnSpcReduction="20000"/>
              </a:bodyPr>
              <a:lstStyle/>
              <a:p>
                <a:pPr marL="0" indent="0">
                  <a:buNone/>
                </a:pPr>
                <a:r>
                  <a:rPr lang="en-US" dirty="0"/>
                  <a:t>Use spectral decomposition to maximize modularity</a:t>
                </a:r>
                <a:endParaRPr lang="en-US" dirty="0">
                  <a:cs typeface="Segoe UI" panose="020B0502040204020203" pitchFamily="34" charset="0"/>
                </a:endParaRPr>
              </a:p>
              <a:p>
                <a:r>
                  <a:rPr lang="en-US" dirty="0"/>
                  <a:t>The constrained problem:  </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𝑠</m:t>
                              </m:r>
                            </m:lim>
                          </m:limLow>
                        </m:fName>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𝑘</m:t>
                                  </m:r>
                                </m:sub>
                              </m:sSub>
                              <m:r>
                                <a:rPr lang="en-US" i="1">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2</m:t>
                                      </m:r>
                                    </m:sup>
                                  </m:sSubSup>
                                </m:e>
                              </m:nary>
                            </m:e>
                          </m:d>
                        </m:e>
                      </m:func>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𝑳𝒂𝒈𝒓𝒂𝒏𝒈𝒆</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𝒎𝒖𝒍𝒕𝒊𝒑𝒍𝒊𝒆𝒓</m:t>
                      </m:r>
                    </m:oMath>
                  </m:oMathPara>
                </a14:m>
                <a:endParaRPr lang="en-US" b="1" dirty="0"/>
              </a:p>
              <a:p>
                <a:r>
                  <a:rPr lang="en-US" dirty="0"/>
                  <a:t>The </a:t>
                </a:r>
                <a:r>
                  <a:rPr lang="en-US" b="1" dirty="0"/>
                  <a:t>constraint is not binding </a:t>
                </a:r>
                <a:r>
                  <a:rPr lang="en-US" dirty="0"/>
                  <a:t>when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𝑛</m:t>
                        </m:r>
                      </m:e>
                    </m:nary>
                  </m:oMath>
                </a14:m>
                <a:endParaRPr lang="en-US" dirty="0"/>
              </a:p>
              <a:p>
                <a:r>
                  <a:rPr lang="en-US" dirty="0"/>
                  <a:t>We can find the minimum by setting the derivative with respect to the community assignments to 0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den>
                      </m:f>
                      <m:d>
                        <m:dPr>
                          <m:begChr m:val="["/>
                          <m:endChr m:val="]"/>
                          <m:ctrlPr>
                            <a:rPr lang="en-US" i="1" smtClean="0">
                              <a:latin typeface="Cambria Math" panose="02040503050406030204" pitchFamily="18" charset="0"/>
                            </a:rPr>
                          </m:ctrlPr>
                        </m:dPr>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e>
                              </m:nary>
                            </m:e>
                          </m:d>
                        </m:e>
                      </m:d>
                      <m:r>
                        <a:rPr lang="en-US" b="0" i="1" smtClean="0">
                          <a:latin typeface="Cambria Math" panose="02040503050406030204" pitchFamily="18" charset="0"/>
                        </a:rPr>
                        <m:t>=0</m:t>
                      </m:r>
                    </m:oMath>
                  </m:oMathPara>
                </a14:m>
                <a:endParaRPr lang="en-US" b="0" dirty="0"/>
              </a:p>
              <a:p>
                <a:pPr marL="0" indent="0">
                  <a:buNone/>
                </a:pPr>
                <a:r>
                  <a:rPr lang="en-US" dirty="0"/>
                  <a:t>Or, in matrix notation: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016" t="-2905"/>
                </a:stretch>
              </a:blipFill>
            </p:spPr>
            <p:txBody>
              <a:bodyPr/>
              <a:lstStyle/>
              <a:p>
                <a:r>
                  <a:rPr lang="en-US">
                    <a:noFill/>
                  </a:rPr>
                  <a:t> </a:t>
                </a:r>
              </a:p>
            </p:txBody>
          </p:sp>
        </mc:Fallback>
      </mc:AlternateContent>
    </p:spTree>
    <p:extLst>
      <p:ext uri="{BB962C8B-B14F-4D97-AF65-F5344CB8AC3E}">
        <p14:creationId xmlns:p14="http://schemas.microsoft.com/office/powerpoint/2010/main" val="39184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p>
              <a:p>
                <a:r>
                  <a:rPr lang="en-US" dirty="0"/>
                  <a:t>Recall eigenvalue decomposition of matrix </a:t>
                </a:r>
                <a:r>
                  <a:rPr lang="en-US" i="1" dirty="0"/>
                  <a:t>A</a:t>
                </a:r>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𝑄</m:t>
                      </m:r>
                      <m:r>
                        <m:rPr>
                          <m:sty m:val="p"/>
                        </m:rPr>
                        <a:rPr lang="el-GR" i="1">
                          <a:latin typeface="Cambria Math" panose="02040503050406030204" pitchFamily="18" charset="0"/>
                          <a:ea typeface="Cambria Math" panose="02040503050406030204" pitchFamily="18" charset="0"/>
                          <a:cs typeface="Segoe UI" panose="020B0502040204020203" pitchFamily="34" charset="0"/>
                        </a:rPr>
                        <m:t>Λ</m:t>
                      </m:r>
                      <m:sSup>
                        <m:sSupPr>
                          <m:ctrlPr>
                            <a:rPr lang="el-GR" i="1">
                              <a:latin typeface="Cambria Math" panose="02040503050406030204" pitchFamily="18" charset="0"/>
                              <a:ea typeface="Cambria Math" panose="02040503050406030204" pitchFamily="18" charset="0"/>
                              <a:cs typeface="Segoe UI" panose="020B0502040204020203" pitchFamily="34" charset="0"/>
                            </a:rPr>
                          </m:ctrlPr>
                        </m:sSupPr>
                        <m:e>
                          <m:r>
                            <a:rPr lang="en-US" i="1">
                              <a:latin typeface="Cambria Math" panose="02040503050406030204" pitchFamily="18" charset="0"/>
                              <a:ea typeface="Cambria Math" panose="02040503050406030204" pitchFamily="18" charset="0"/>
                              <a:cs typeface="Segoe UI" panose="020B0502040204020203" pitchFamily="34" charset="0"/>
                            </a:rPr>
                            <m:t>𝑄</m:t>
                          </m:r>
                        </m:e>
                        <m:sup>
                          <m:r>
                            <a:rPr lang="en-US" i="1">
                              <a:latin typeface="Cambria Math" panose="02040503050406030204" pitchFamily="18" charset="0"/>
                              <a:ea typeface="Cambria Math" panose="02040503050406030204" pitchFamily="18" charset="0"/>
                              <a:cs typeface="Segoe UI" panose="020B0502040204020203" pitchFamily="34" charset="0"/>
                            </a:rPr>
                            <m:t>𝑇</m:t>
                          </m:r>
                        </m:sup>
                      </m:sSup>
                    </m:oMath>
                  </m:oMathPara>
                </a14:m>
                <a:endParaRPr lang="en-US" dirty="0">
                  <a:ea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0</m:t>
                                </m:r>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m:t>
                                </m:r>
                              </m:e>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𝑛</m:t>
                                    </m:r>
                                  </m:sub>
                                </m:sSub>
                              </m:e>
                            </m:mr>
                          </m:m>
                        </m:e>
                      </m:d>
                      <m:sSup>
                        <m:sSupPr>
                          <m:ctrlPr>
                            <a:rPr lang="en-US" i="1">
                              <a:latin typeface="Cambria Math" panose="02040503050406030204" pitchFamily="18" charset="0"/>
                              <a:cs typeface="Segoe UI" panose="020B0502040204020203" pitchFamily="34" charset="0"/>
                            </a:rPr>
                          </m:ctrlPr>
                        </m:sSupPr>
                        <m:e>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e>
                        <m:sup/>
                      </m:sSup>
                    </m:oMath>
                  </m:oMathPara>
                </a14:m>
                <a:endParaRPr lang="en-US" dirty="0">
                  <a:cs typeface="Segoe UI" panose="020B0502040204020203" pitchFamily="34" charset="0"/>
                </a:endParaRPr>
              </a:p>
              <a:p>
                <a:r>
                  <a:rPr lang="en-US" dirty="0">
                    <a:cs typeface="Segoe UI" panose="020B0502040204020203" pitchFamily="34" charset="0"/>
                  </a:rPr>
                  <a:t>Magnitudes of n eigenvalues are ordered,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r>
                      <a:rPr lang="en-US" b="0" i="1" smtClean="0">
                        <a:latin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cs typeface="Segoe UI" panose="020B0502040204020203" pitchFamily="34" charset="0"/>
                  </a:rPr>
                  <a:t>…</a:t>
                </a:r>
                <a:r>
                  <a:rPr lang="en-US" dirty="0">
                    <a:ea typeface="Cambria Math" panose="02040503050406030204" pitchFamily="18" charset="0"/>
                    <a:cs typeface="Segoe UI" panose="020B0502040204020203"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ea typeface="Cambria Math" panose="02040503050406030204" pitchFamily="18" charset="0"/>
                    <a:cs typeface="Segoe UI" panose="020B0502040204020203"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𝑛</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oMath>
                </a14:m>
                <a:endParaRPr lang="en-US" dirty="0">
                  <a:cs typeface="Segoe UI" panose="020B0502040204020203" pitchFamily="34" charset="0"/>
                </a:endParaRPr>
              </a:p>
              <a:p>
                <a:r>
                  <a:rPr lang="en-US" dirty="0">
                    <a:cs typeface="Segoe UI" panose="020B0502040204020203" pitchFamily="34" charset="0"/>
                  </a:rPr>
                  <a:t>Each of the n unitary eigenvectors, </a:t>
                </a:r>
                <a14:m>
                  <m:oMath xmlns:m="http://schemas.openxmlformats.org/officeDocument/2006/math">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 </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sup>
                    </m:sSubSup>
                  </m:oMath>
                </a14:m>
                <a:r>
                  <a:rPr lang="en-US" dirty="0">
                    <a:cs typeface="Segoe UI" panose="020B0502040204020203" pitchFamily="34" charset="0"/>
                  </a:rPr>
                  <a:t>, are scaled by the corresponding eigenvalue,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𝑖</m:t>
                        </m:r>
                      </m:sub>
                    </m:sSub>
                  </m:oMath>
                </a14:m>
                <a:r>
                  <a:rPr lang="en-US" dirty="0">
                    <a:cs typeface="Segoe UI" panose="020B0502040204020203" pitchFamily="34" charset="0"/>
                  </a:rPr>
                  <a:t> </a:t>
                </a:r>
              </a:p>
              <a:p>
                <a:r>
                  <a:rPr lang="en-US" dirty="0">
                    <a:cs typeface="Segoe UI" panose="020B0502040204020203" pitchFamily="34" charset="0"/>
                  </a:rPr>
                  <a:t>The larger the eigenvalue the greater the contribution to reconstruction of matrix A</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1750"/>
                </a:stretch>
              </a:blipFill>
            </p:spPr>
            <p:txBody>
              <a:bodyPr/>
              <a:lstStyle/>
              <a:p>
                <a:r>
                  <a:rPr lang="en-US">
                    <a:noFill/>
                  </a:rPr>
                  <a:t> </a:t>
                </a:r>
              </a:p>
            </p:txBody>
          </p:sp>
        </mc:Fallback>
      </mc:AlternateContent>
    </p:spTree>
    <p:extLst>
      <p:ext uri="{BB962C8B-B14F-4D97-AF65-F5344CB8AC3E}">
        <p14:creationId xmlns:p14="http://schemas.microsoft.com/office/powerpoint/2010/main" val="119673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Substituting into the modularity equation: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𝑚</m:t>
                          </m:r>
                        </m:den>
                      </m:f>
                      <m:r>
                        <a:rPr lang="en-US" b="0" i="1" smtClean="0">
                          <a:latin typeface="Cambria Math" panose="02040503050406030204" pitchFamily="18" charset="0"/>
                          <a:ea typeface="Cambria Math" panose="02040503050406030204" pitchFamily="18" charset="0"/>
                        </a:rPr>
                        <m:t>𝜆</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𝑇</m:t>
                          </m:r>
                        </m:sup>
                      </m:sSup>
                      <m:r>
                        <a:rPr lang="en-US" i="1">
                          <a:latin typeface="Cambria Math" panose="02040503050406030204" pitchFamily="18" charset="0"/>
                        </a:rPr>
                        <m:t>𝑠</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4</m:t>
                          </m:r>
                          <m:r>
                            <a:rPr lang="en-US" i="1">
                              <a:latin typeface="Cambria Math" panose="02040503050406030204" pitchFamily="18" charset="0"/>
                              <a:ea typeface="Cambria Math" panose="02040503050406030204" pitchFamily="18" charset="0"/>
                            </a:rPr>
                            <m:t>𝑚</m:t>
                          </m:r>
                        </m:den>
                      </m:f>
                      <m:r>
                        <a:rPr lang="en-US" i="1">
                          <a:latin typeface="Cambria Math" panose="02040503050406030204" pitchFamily="18" charset="0"/>
                          <a:ea typeface="Cambria Math" panose="02040503050406030204" pitchFamily="18" charset="0"/>
                        </a:rPr>
                        <m:t>𝜆</m:t>
                      </m:r>
                    </m:oMath>
                  </m:oMathPara>
                </a14:m>
                <a:endParaRPr lang="en-US" dirty="0">
                  <a:ea typeface="Cambria Math" panose="02040503050406030204" pitchFamily="18" charset="0"/>
                </a:endParaRPr>
              </a:p>
              <a:p>
                <a:r>
                  <a:rPr lang="en-US" b="0" i="1" dirty="0">
                    <a:ea typeface="Cambria Math" panose="02040503050406030204" pitchFamily="18" charset="0"/>
                  </a:rPr>
                  <a:t>Q</a:t>
                </a:r>
                <a:r>
                  <a:rPr lang="en-US" b="0" dirty="0">
                    <a:ea typeface="Cambria Math" panose="02040503050406030204" pitchFamily="18" charset="0"/>
                  </a:rPr>
                  <a:t> is maximized for the </a:t>
                </a:r>
                <a:r>
                  <a:rPr lang="en-US" b="1" dirty="0">
                    <a:ea typeface="Cambria Math" panose="02040503050406030204" pitchFamily="18" charset="0"/>
                  </a:rPr>
                  <a:t>eigenvector for largest eigenvalue </a:t>
                </a:r>
              </a:p>
              <a:p>
                <a:r>
                  <a:rPr lang="en-US" dirty="0">
                    <a:ea typeface="Cambria Math" panose="02040503050406030204" pitchFamily="18" charset="0"/>
                  </a:rPr>
                  <a:t>Can recursively divide the graph components to find smaller communities</a:t>
                </a:r>
              </a:p>
              <a:p>
                <a:r>
                  <a:rPr lang="en-US" dirty="0">
                    <a:ea typeface="Cambria Math" panose="02040503050406030204" pitchFamily="18" charset="0"/>
                  </a:rPr>
                  <a:t>Is similar to min-cut algorithm using smallest non-zero eigenvalue</a:t>
                </a:r>
              </a:p>
              <a:p>
                <a:pPr lvl="1"/>
                <a:r>
                  <a:rPr lang="en-US" dirty="0">
                    <a:ea typeface="Cambria Math" panose="02040503050406030204" pitchFamily="18" charset="0"/>
                  </a:rPr>
                  <a:t>We explore this algorithm in a subsequent lesson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90452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Undirected </a:t>
            </a:r>
            <a:r>
              <a:rPr lang="en-US" b="1" dirty="0"/>
              <a:t>weighted graph </a:t>
            </a:r>
            <a:r>
              <a:rPr lang="en-US" dirty="0"/>
              <a:t>represents relationships between dolphins</a:t>
            </a:r>
          </a:p>
          <a:p>
            <a:pPr lvl="1"/>
            <a:r>
              <a:rPr lang="en-US" dirty="0"/>
              <a:t>Strength of relationship represented by edge weights  </a:t>
            </a:r>
          </a:p>
          <a:p>
            <a:r>
              <a:rPr lang="en-US" dirty="0"/>
              <a:t>Communities in </a:t>
            </a:r>
            <a:r>
              <a:rPr lang="en-US" b="1" dirty="0"/>
              <a:t>isolated graph components </a:t>
            </a:r>
          </a:p>
          <a:p>
            <a:pPr lvl="1"/>
            <a:r>
              <a:rPr lang="en-US" dirty="0"/>
              <a:t>Some sub-components within communities are weekly connected</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5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Need to find the eigenvector associated with the first (largest) eigenvalue  </a:t>
                </a:r>
              </a:p>
              <a:p>
                <a:r>
                  <a:rPr lang="en-US" dirty="0">
                    <a:ea typeface="Cambria Math" panose="02040503050406030204" pitchFamily="18" charset="0"/>
                  </a:rPr>
                  <a:t>We have seen an algorithm </a:t>
                </a:r>
                <a:r>
                  <a:rPr lang="en-US" dirty="0"/>
                  <a:t>to solve this problem already! </a:t>
                </a:r>
              </a:p>
              <a:p>
                <a:pPr lvl="1"/>
                <a:r>
                  <a:rPr lang="en-US" dirty="0">
                    <a:ea typeface="Cambria Math" panose="02040503050406030204" pitchFamily="18" charset="0"/>
                  </a:rPr>
                  <a:t>This method is known as the </a:t>
                </a:r>
                <a:r>
                  <a:rPr lang="en-US" b="1" dirty="0" err="1"/>
                  <a:t>Lanczos</a:t>
                </a:r>
                <a:r>
                  <a:rPr lang="en-US" b="1" dirty="0"/>
                  <a:t> algorithm</a:t>
                </a:r>
                <a:r>
                  <a:rPr lang="en-US" dirty="0">
                    <a:ea typeface="Cambria Math" panose="02040503050406030204" pitchFamily="18" charset="0"/>
                  </a:rPr>
                  <a:t> or </a:t>
                </a:r>
                <a:r>
                  <a:rPr lang="en-US" b="1" dirty="0">
                    <a:ea typeface="Cambria Math" panose="02040503050406030204" pitchFamily="18" charset="0"/>
                  </a:rPr>
                  <a:t>power iteration method</a:t>
                </a:r>
                <a:endParaRPr lang="en-US" dirty="0"/>
              </a:p>
              <a:p>
                <a:pPr lvl="1"/>
                <a:r>
                  <a:rPr lang="en-US" dirty="0">
                    <a:ea typeface="Cambria Math" panose="02040503050406030204" pitchFamily="18" charset="0"/>
                  </a:rPr>
                  <a:t>Recall the iterative algorithm used to find PageRank   </a:t>
                </a:r>
              </a:p>
              <a:p>
                <a:pPr lvl="1"/>
                <a:r>
                  <a:rPr lang="en-US" dirty="0">
                    <a:ea typeface="Cambria Math" panose="02040503050406030204" pitchFamily="18" charset="0"/>
                  </a:rPr>
                  <a:t>Massively </a:t>
                </a:r>
                <a:r>
                  <a:rPr lang="en-US" b="1" dirty="0">
                    <a:ea typeface="Cambria Math" panose="02040503050406030204" pitchFamily="18" charset="0"/>
                  </a:rPr>
                  <a:t>scale with MapReduce!</a:t>
                </a:r>
                <a:r>
                  <a:rPr lang="en-US" dirty="0">
                    <a:ea typeface="Cambria Math" panose="02040503050406030204" pitchFamily="18" charset="0"/>
                  </a:rPr>
                  <a:t> </a:t>
                </a:r>
              </a:p>
              <a:p>
                <a:pPr lvl="1"/>
                <a:r>
                  <a:rPr lang="en-US" dirty="0">
                    <a:ea typeface="Cambria Math" panose="02040503050406030204" pitchFamily="18" charset="0"/>
                  </a:rPr>
                  <a:t>Efficient, computational complexity </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e>
                    </m:d>
                  </m:oMath>
                </a14:m>
                <a:endParaRPr lang="en-US"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29464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Summary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a:t>Spectral decomposition modularity</a:t>
            </a:r>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3359407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2EF7E482-DDF6-42BD-B5C5-66DB77A3AB7B}"/>
              </a:ext>
            </a:extLst>
          </p:cNvPr>
          <p:cNvSpPr txBox="1">
            <a:spLocks/>
          </p:cNvSpPr>
          <p:nvPr/>
        </p:nvSpPr>
        <p:spPr>
          <a:xfrm>
            <a:off x="458605" y="331471"/>
            <a:ext cx="11525250" cy="580268"/>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a:rPr>
              <a:t>Example of Network of Published Research Literature</a:t>
            </a:r>
          </a:p>
        </p:txBody>
      </p:sp>
      <p:sp>
        <p:nvSpPr>
          <p:cNvPr id="5" name="TextBox 4">
            <a:extLst>
              <a:ext uri="{FF2B5EF4-FFF2-40B4-BE49-F238E27FC236}">
                <a16:creationId xmlns:a16="http://schemas.microsoft.com/office/drawing/2014/main" id="{65663FFD-8C7F-449D-9139-3FFC72D683F2}"/>
              </a:ext>
            </a:extLst>
          </p:cNvPr>
          <p:cNvSpPr txBox="1"/>
          <p:nvPr/>
        </p:nvSpPr>
        <p:spPr>
          <a:xfrm>
            <a:off x="458605" y="1511603"/>
            <a:ext cx="3898935" cy="4524315"/>
          </a:xfrm>
          <a:prstGeom prst="rect">
            <a:avLst/>
          </a:prstGeom>
          <a:noFill/>
        </p:spPr>
        <p:txBody>
          <a:bodyPr wrap="square" rtlCol="0">
            <a:spAutoFit/>
          </a:bodyPr>
          <a:lstStyle/>
          <a:p>
            <a:r>
              <a:rPr lang="en-US" sz="2400" dirty="0"/>
              <a:t>Continued advances in the YOLO family of real-time object detectors has created a tangle of models and published literature! </a:t>
            </a:r>
          </a:p>
          <a:p>
            <a:pPr marL="457200" indent="-457200">
              <a:buFont typeface="Arial" panose="020B0604020202020204" pitchFamily="34" charset="0"/>
              <a:buChar char="•"/>
            </a:pPr>
            <a:r>
              <a:rPr lang="en-US" sz="2400" dirty="0"/>
              <a:t>Citation network created with </a:t>
            </a:r>
            <a:r>
              <a:rPr lang="en-US" sz="2400" dirty="0">
                <a:hlinkClick r:id="rId2"/>
              </a:rPr>
              <a:t>Scopus</a:t>
            </a:r>
            <a:endParaRPr lang="en-US" sz="2400" dirty="0"/>
          </a:p>
          <a:p>
            <a:pPr marL="457200" indent="-457200">
              <a:buFont typeface="Arial" panose="020B0604020202020204" pitchFamily="34" charset="0"/>
              <a:buChar char="•"/>
            </a:pPr>
            <a:r>
              <a:rPr lang="en-US" sz="2400" dirty="0"/>
              <a:t>Only a few papers are highly influential </a:t>
            </a:r>
          </a:p>
          <a:p>
            <a:pPr marL="457200" indent="-457200">
              <a:buFont typeface="Arial" panose="020B0604020202020204" pitchFamily="34" charset="0"/>
              <a:buChar char="•"/>
            </a:pPr>
            <a:r>
              <a:rPr lang="en-US" sz="2400" dirty="0"/>
              <a:t>From YOLO Architecture review paper, </a:t>
            </a:r>
            <a:r>
              <a:rPr lang="en-US" sz="2400" dirty="0" err="1">
                <a:hlinkClick r:id="rId3"/>
              </a:rPr>
              <a:t>Terven</a:t>
            </a:r>
            <a:r>
              <a:rPr lang="en-US" sz="2400" dirty="0">
                <a:hlinkClick r:id="rId3"/>
              </a:rPr>
              <a:t> and Cordova-Esparza, 2024 </a:t>
            </a:r>
            <a:endParaRPr lang="en-US" sz="2400" dirty="0"/>
          </a:p>
        </p:txBody>
      </p:sp>
      <p:pic>
        <p:nvPicPr>
          <p:cNvPr id="3" name="Picture 2">
            <a:extLst>
              <a:ext uri="{FF2B5EF4-FFF2-40B4-BE49-F238E27FC236}">
                <a16:creationId xmlns:a16="http://schemas.microsoft.com/office/drawing/2014/main" id="{44BB2A3E-EF36-3901-6655-52285B1B49F6}"/>
              </a:ext>
            </a:extLst>
          </p:cNvPr>
          <p:cNvPicPr>
            <a:picLocks noChangeAspect="1"/>
          </p:cNvPicPr>
          <p:nvPr/>
        </p:nvPicPr>
        <p:blipFill>
          <a:blip r:embed="rId4"/>
          <a:stretch>
            <a:fillRect/>
          </a:stretch>
        </p:blipFill>
        <p:spPr>
          <a:xfrm>
            <a:off x="4465817" y="1120390"/>
            <a:ext cx="7726183" cy="5566787"/>
          </a:xfrm>
          <a:prstGeom prst="rect">
            <a:avLst/>
          </a:prstGeom>
        </p:spPr>
      </p:pic>
    </p:spTree>
    <p:extLst>
      <p:ext uri="{BB962C8B-B14F-4D97-AF65-F5344CB8AC3E}">
        <p14:creationId xmlns:p14="http://schemas.microsoft.com/office/powerpoint/2010/main" val="4252706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Analysis to determine </a:t>
            </a:r>
            <a:r>
              <a:rPr lang="en-US" b="1" dirty="0"/>
              <a:t>community structure</a:t>
            </a:r>
            <a:r>
              <a:rPr lang="en-US" dirty="0"/>
              <a:t> in networks </a:t>
            </a:r>
          </a:p>
          <a:p>
            <a:r>
              <a:rPr lang="en-US" dirty="0"/>
              <a:t>Discover regions of dense connections in the network, </a:t>
            </a:r>
            <a:r>
              <a:rPr lang="en-US" b="1" dirty="0"/>
              <a:t>cores</a:t>
            </a:r>
            <a:r>
              <a:rPr lang="en-US" dirty="0"/>
              <a:t> </a:t>
            </a:r>
          </a:p>
          <a:p>
            <a:r>
              <a:rPr lang="en-US" dirty="0"/>
              <a:t>Discover and </a:t>
            </a:r>
            <a:r>
              <a:rPr lang="en-US" b="1" dirty="0"/>
              <a:t>partition distinct communities </a:t>
            </a:r>
            <a:r>
              <a:rPr lang="en-US" dirty="0"/>
              <a:t>within the networks</a:t>
            </a:r>
          </a:p>
          <a:p>
            <a:r>
              <a:rPr lang="en-US" dirty="0"/>
              <a:t>Find </a:t>
            </a:r>
            <a:r>
              <a:rPr lang="en-US" b="1" dirty="0"/>
              <a:t>highly influential nodes </a:t>
            </a:r>
            <a:r>
              <a:rPr lang="en-US" dirty="0"/>
              <a:t>in the network</a:t>
            </a:r>
          </a:p>
          <a:p>
            <a:r>
              <a:rPr lang="en-US" dirty="0"/>
              <a:t>Community analysis is largely </a:t>
            </a:r>
            <a:r>
              <a:rPr lang="en-US" b="1" dirty="0"/>
              <a:t>unsupervised learning</a:t>
            </a:r>
          </a:p>
          <a:p>
            <a:pPr lvl="1"/>
            <a:r>
              <a:rPr lang="en-US" dirty="0"/>
              <a:t>Rarely know ground truth</a:t>
            </a:r>
          </a:p>
          <a:p>
            <a:pPr lvl="1"/>
            <a:r>
              <a:rPr lang="en-US" dirty="0"/>
              <a:t>Often requires some judgement or domain knowledge </a:t>
            </a:r>
          </a:p>
          <a:p>
            <a:pPr lvl="1"/>
            <a:r>
              <a:rPr lang="en-US" dirty="0"/>
              <a:t>Different models can provide different views and insights </a:t>
            </a:r>
          </a:p>
          <a:p>
            <a:endParaRPr lang="en-US" dirty="0"/>
          </a:p>
          <a:p>
            <a:endParaRPr lang="en-US" dirty="0"/>
          </a:p>
        </p:txBody>
      </p:sp>
    </p:spTree>
    <p:extLst>
      <p:ext uri="{BB962C8B-B14F-4D97-AF65-F5344CB8AC3E}">
        <p14:creationId xmlns:p14="http://schemas.microsoft.com/office/powerpoint/2010/main" val="271951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Social networks can be partitioned into </a:t>
            </a:r>
            <a:r>
              <a:rPr lang="en-US" b="1" dirty="0"/>
              <a:t>communities</a:t>
            </a:r>
            <a:endParaRPr lang="en-US" dirty="0"/>
          </a:p>
          <a:p>
            <a:r>
              <a:rPr lang="en-US" dirty="0"/>
              <a:t>Communities are </a:t>
            </a:r>
            <a:r>
              <a:rPr lang="en-US" b="1" dirty="0"/>
              <a:t>assortative</a:t>
            </a:r>
          </a:p>
          <a:p>
            <a:pPr lvl="1"/>
            <a:r>
              <a:rPr lang="en-US" b="1" dirty="0"/>
              <a:t>Homophily</a:t>
            </a:r>
            <a:r>
              <a:rPr lang="en-US" dirty="0"/>
              <a:t> is tendency of similar entries to interact in a social network</a:t>
            </a:r>
          </a:p>
          <a:p>
            <a:pPr lvl="1"/>
            <a:r>
              <a:rPr lang="en-US" dirty="0"/>
              <a:t>Homophily leads to </a:t>
            </a:r>
            <a:r>
              <a:rPr lang="en-US" b="1" dirty="0"/>
              <a:t>denser connections within communities</a:t>
            </a:r>
          </a:p>
          <a:p>
            <a:r>
              <a:rPr lang="en-US" dirty="0"/>
              <a:t>Communities have denser connections between nodes</a:t>
            </a:r>
          </a:p>
          <a:p>
            <a:pPr lvl="1"/>
            <a:r>
              <a:rPr lang="en-US" dirty="0"/>
              <a:t>Fewer connections between nodes of different communities </a:t>
            </a:r>
          </a:p>
          <a:p>
            <a:pPr lvl="1"/>
            <a:r>
              <a:rPr lang="en-US" dirty="0"/>
              <a:t>Nodes in the </a:t>
            </a:r>
            <a:r>
              <a:rPr lang="en-US" b="1" dirty="0"/>
              <a:t>core components </a:t>
            </a:r>
            <a:r>
              <a:rPr lang="en-US" dirty="0"/>
              <a:t>of communities have highest degree </a:t>
            </a:r>
          </a:p>
          <a:p>
            <a:endParaRPr lang="en-US" dirty="0"/>
          </a:p>
          <a:p>
            <a:endParaRPr lang="en-US" dirty="0"/>
          </a:p>
        </p:txBody>
      </p:sp>
    </p:spTree>
    <p:extLst>
      <p:ext uri="{BB962C8B-B14F-4D97-AF65-F5344CB8AC3E}">
        <p14:creationId xmlns:p14="http://schemas.microsoft.com/office/powerpoint/2010/main" val="5903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Most social networks are </a:t>
            </a:r>
            <a:r>
              <a:rPr lang="en-US" b="1" dirty="0"/>
              <a:t>undirected</a:t>
            </a:r>
            <a:r>
              <a:rPr lang="en-US" dirty="0"/>
              <a:t>    </a:t>
            </a:r>
          </a:p>
          <a:p>
            <a:pPr lvl="1"/>
            <a:r>
              <a:rPr lang="en-US" dirty="0"/>
              <a:t>Friends know each other   </a:t>
            </a:r>
          </a:p>
          <a:p>
            <a:pPr lvl="1"/>
            <a:r>
              <a:rPr lang="en-US" dirty="0"/>
              <a:t>Work colleagues know each other  </a:t>
            </a:r>
          </a:p>
          <a:p>
            <a:pPr lvl="1"/>
            <a:r>
              <a:rPr lang="en-US" dirty="0"/>
              <a:t>Members of a small club have a high number of </a:t>
            </a:r>
            <a:r>
              <a:rPr lang="en-US"/>
              <a:t>mutual connections  </a:t>
            </a:r>
            <a:endParaRPr lang="en-US" dirty="0"/>
          </a:p>
          <a:p>
            <a:r>
              <a:rPr lang="en-US" dirty="0"/>
              <a:t>But, some social networks are </a:t>
            </a:r>
            <a:r>
              <a:rPr lang="en-US" b="1" dirty="0"/>
              <a:t>directed</a:t>
            </a:r>
            <a:r>
              <a:rPr lang="en-US" dirty="0"/>
              <a:t>    </a:t>
            </a:r>
          </a:p>
          <a:p>
            <a:pPr lvl="1"/>
            <a:r>
              <a:rPr lang="en-US" dirty="0"/>
              <a:t>I can follow someone on Twitter, but they need not follow me    </a:t>
            </a:r>
          </a:p>
          <a:p>
            <a:pPr lvl="1"/>
            <a:r>
              <a:rPr lang="en-US" dirty="0"/>
              <a:t>Organisms in an environment have asymmetric relationship, e.g. predator-prey  </a:t>
            </a:r>
          </a:p>
          <a:p>
            <a:r>
              <a:rPr lang="en-US" dirty="0"/>
              <a:t>We focus on undirected social networks here  </a:t>
            </a:r>
          </a:p>
          <a:p>
            <a:endParaRPr lang="en-US" dirty="0"/>
          </a:p>
          <a:p>
            <a:endParaRPr lang="en-US" dirty="0"/>
          </a:p>
        </p:txBody>
      </p:sp>
    </p:spTree>
    <p:extLst>
      <p:ext uri="{BB962C8B-B14F-4D97-AF65-F5344CB8AC3E}">
        <p14:creationId xmlns:p14="http://schemas.microsoft.com/office/powerpoint/2010/main" val="40422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14515</TotalTime>
  <Words>3178</Words>
  <Application>Microsoft Office PowerPoint</Application>
  <PresentationFormat>Widescreen</PresentationFormat>
  <Paragraphs>462</Paragraphs>
  <Slides>51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Calibri Light</vt:lpstr>
      <vt:lpstr>Cambria Math</vt:lpstr>
      <vt:lpstr>Segoe</vt:lpstr>
      <vt:lpstr>Segoe UI</vt:lpstr>
      <vt:lpstr>Office Theme</vt:lpstr>
      <vt:lpstr>CSCI E-96 Data Mining, Exploration and Discovery Social Network Analysis</vt:lpstr>
      <vt:lpstr>Introduction to Social Network Analysis</vt:lpstr>
      <vt:lpstr>Introduction to Social Network Analysis</vt:lpstr>
      <vt:lpstr>Introduction to Social Network Analysis</vt:lpstr>
      <vt:lpstr>Introduction to Social Network Analysis</vt:lpstr>
      <vt:lpstr>PowerPoint Presentation</vt:lpstr>
      <vt:lpstr>Introduction to Social Network Analysis</vt:lpstr>
      <vt:lpstr>Introduction to Social Network Analysis</vt:lpstr>
      <vt:lpstr>Introduction to Social Network Analysis</vt:lpstr>
      <vt:lpstr>Introduction to Social Network Analysis</vt:lpstr>
      <vt:lpstr>Pitfalls in Social Network Analysis</vt:lpstr>
      <vt:lpstr>Centrality in Communities</vt:lpstr>
      <vt:lpstr>Centrality in Communities </vt:lpstr>
      <vt:lpstr>Centrality in Communities </vt:lpstr>
      <vt:lpstr>Cliques and K-Cores</vt:lpstr>
      <vt:lpstr>Cliques and K-Cores</vt:lpstr>
      <vt:lpstr>Cliques and K-Cores</vt:lpstr>
      <vt:lpstr>Cliques and K-Cores</vt:lpstr>
      <vt:lpstr>Communities and Triangle Density</vt:lpstr>
      <vt:lpstr>Communities and Triangle Density</vt:lpstr>
      <vt:lpstr>Communities and Triangle Density</vt:lpstr>
      <vt:lpstr>Communities and Triangle Density</vt:lpstr>
      <vt:lpstr>Communities and Triangle Density</vt:lpstr>
      <vt:lpstr>Communities and Triangle Density</vt:lpstr>
      <vt:lpstr>Finding Communities in Networks</vt:lpstr>
      <vt:lpstr>Betweenness of Social Network Communities  </vt:lpstr>
      <vt:lpstr>Betweenness Social Network Communities</vt:lpstr>
      <vt:lpstr>Betweenness Social Network Communities</vt:lpstr>
      <vt:lpstr>Breadth First Search Algorithm</vt:lpstr>
      <vt:lpstr>Breadth First Search Algorithm</vt:lpstr>
      <vt:lpstr>Breadth First Search Algorithm</vt:lpstr>
      <vt:lpstr>Betweenness of Social Networks </vt:lpstr>
      <vt:lpstr>Betweenness of Social Networks </vt:lpstr>
      <vt:lpstr>Modularity of Communities  </vt:lpstr>
      <vt:lpstr>Modularity of Communities  </vt:lpstr>
      <vt:lpstr>Modularity of Communities  </vt:lpstr>
      <vt:lpstr>Modularity of Communities  </vt:lpstr>
      <vt:lpstr>Modularity of Communities  </vt:lpstr>
      <vt:lpstr>Modularity of Communities  </vt:lpstr>
      <vt:lpstr>Modularity of Communities  </vt:lpstr>
      <vt:lpstr>Greedy Modularity Search for Communities  </vt:lpstr>
      <vt:lpstr>Greedy Modularity Search for Communities  </vt:lpstr>
      <vt:lpstr>Greedy Modularity Search for Communities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 Elston</dc:creator>
  <cp:lastModifiedBy>Stephen Elston</cp:lastModifiedBy>
  <cp:revision>661</cp:revision>
  <dcterms:created xsi:type="dcterms:W3CDTF">2020-08-19T23:28:02Z</dcterms:created>
  <dcterms:modified xsi:type="dcterms:W3CDTF">2024-07-18T00:57:33Z</dcterms:modified>
</cp:coreProperties>
</file>